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5" r:id="rId4"/>
    <p:sldId id="280" r:id="rId5"/>
    <p:sldId id="259" r:id="rId6"/>
    <p:sldId id="260" r:id="rId7"/>
    <p:sldId id="261" r:id="rId8"/>
    <p:sldId id="279" r:id="rId9"/>
    <p:sldId id="263" r:id="rId10"/>
    <p:sldId id="277" r:id="rId11"/>
    <p:sldId id="278" r:id="rId12"/>
    <p:sldId id="265" r:id="rId13"/>
    <p:sldId id="266" r:id="rId14"/>
    <p:sldId id="276" r:id="rId15"/>
    <p:sldId id="281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65A941-7E25-4F81-9E1B-3B8FB10844E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4AA5E302-6E17-4534-AE39-F746C59857AB}">
      <dgm:prSet phldrT="[Text]" custT="1"/>
      <dgm:spPr/>
      <dgm:t>
        <a:bodyPr/>
        <a:lstStyle/>
        <a:p>
          <a:r>
            <a:rPr lang="ro-RO" sz="1600" dirty="0" smtClean="0">
              <a:latin typeface="Times New Roman" pitchFamily="18" charset="0"/>
              <a:cs typeface="Times New Roman" pitchFamily="18" charset="0"/>
            </a:rPr>
            <a:t>Fără suport</a:t>
          </a:r>
          <a:endParaRPr lang="ro-RO" sz="1600" dirty="0">
            <a:latin typeface="Times New Roman" pitchFamily="18" charset="0"/>
            <a:cs typeface="Times New Roman" pitchFamily="18" charset="0"/>
          </a:endParaRPr>
        </a:p>
      </dgm:t>
    </dgm:pt>
    <dgm:pt modelId="{D17CF6A0-6858-4CC1-B786-A4354265CEF1}" type="parTrans" cxnId="{F3BBF137-EC66-467B-AB22-27EAED9EB3B4}">
      <dgm:prSet/>
      <dgm:spPr/>
      <dgm:t>
        <a:bodyPr/>
        <a:lstStyle/>
        <a:p>
          <a:endParaRPr lang="ro-RO"/>
        </a:p>
      </dgm:t>
    </dgm:pt>
    <dgm:pt modelId="{B306B599-6118-4C99-AA3D-A725A11FF5B8}" type="sibTrans" cxnId="{F3BBF137-EC66-467B-AB22-27EAED9EB3B4}">
      <dgm:prSet/>
      <dgm:spPr/>
      <dgm:t>
        <a:bodyPr/>
        <a:lstStyle/>
        <a:p>
          <a:endParaRPr lang="ro-RO"/>
        </a:p>
      </dgm:t>
    </dgm:pt>
    <dgm:pt modelId="{2D6576C6-FF82-455D-82FB-ADB4A8DD8675}">
      <dgm:prSet phldrT="[Text]" custT="1"/>
      <dgm:spPr/>
      <dgm:t>
        <a:bodyPr/>
        <a:lstStyle/>
        <a:p>
          <a:r>
            <a:rPr lang="ro-RO" sz="1400" dirty="0" smtClean="0"/>
            <a:t>15 – 17 ani</a:t>
          </a:r>
        </a:p>
        <a:p>
          <a:r>
            <a:rPr lang="ro-RO" sz="1400" dirty="0" smtClean="0"/>
            <a:t>5 centre naţionale</a:t>
          </a:r>
        </a:p>
        <a:p>
          <a:r>
            <a:rPr lang="ro-RO" sz="1400" dirty="0" smtClean="0"/>
            <a:t>40 băieţi/fete clasaţi locurile 1-5</a:t>
          </a:r>
          <a:endParaRPr lang="ro-RO" sz="1400" dirty="0"/>
        </a:p>
      </dgm:t>
    </dgm:pt>
    <dgm:pt modelId="{8DCD2A16-684A-4C23-B297-42DE4C237181}" type="parTrans" cxnId="{6ED79620-C814-4602-B83A-DAD2E5554F4B}">
      <dgm:prSet/>
      <dgm:spPr/>
      <dgm:t>
        <a:bodyPr/>
        <a:lstStyle/>
        <a:p>
          <a:endParaRPr lang="ro-RO"/>
        </a:p>
      </dgm:t>
    </dgm:pt>
    <dgm:pt modelId="{E084EA25-9944-45F6-87D1-449B587FF5F3}" type="sibTrans" cxnId="{6ED79620-C814-4602-B83A-DAD2E5554F4B}">
      <dgm:prSet/>
      <dgm:spPr/>
      <dgm:t>
        <a:bodyPr/>
        <a:lstStyle/>
        <a:p>
          <a:endParaRPr lang="ro-RO"/>
        </a:p>
      </dgm:t>
    </dgm:pt>
    <dgm:pt modelId="{F4BB509C-C7DD-4196-B58C-CACB7A224F41}">
      <dgm:prSet phldrT="[Text]" custT="1"/>
      <dgm:spPr/>
      <dgm:t>
        <a:bodyPr/>
        <a:lstStyle/>
        <a:p>
          <a:r>
            <a:rPr lang="ro-RO" sz="1400" dirty="0" smtClean="0"/>
            <a:t>10-14 ANI</a:t>
          </a:r>
        </a:p>
        <a:p>
          <a:r>
            <a:rPr lang="ro-RO" sz="1400" dirty="0" smtClean="0"/>
            <a:t>15 CENTRE REGIONALE</a:t>
          </a:r>
        </a:p>
        <a:p>
          <a:r>
            <a:rPr lang="ro-RO" sz="1400" dirty="0" smtClean="0"/>
            <a:t>200 copiii (clasament între primii 20)</a:t>
          </a:r>
          <a:endParaRPr lang="ro-RO" sz="1400" dirty="0"/>
        </a:p>
      </dgm:t>
    </dgm:pt>
    <dgm:pt modelId="{4704DDFD-FB12-4368-BA0E-7529AB6B6B74}" type="parTrans" cxnId="{2C4FF8A3-A73D-419C-8015-E7673CABC842}">
      <dgm:prSet/>
      <dgm:spPr/>
      <dgm:t>
        <a:bodyPr/>
        <a:lstStyle/>
        <a:p>
          <a:endParaRPr lang="ro-RO"/>
        </a:p>
      </dgm:t>
    </dgm:pt>
    <dgm:pt modelId="{0E592F2B-B63C-49A7-8AE9-43709C948460}" type="sibTrans" cxnId="{2C4FF8A3-A73D-419C-8015-E7673CABC842}">
      <dgm:prSet/>
      <dgm:spPr/>
      <dgm:t>
        <a:bodyPr/>
        <a:lstStyle/>
        <a:p>
          <a:endParaRPr lang="ro-RO"/>
        </a:p>
      </dgm:t>
    </dgm:pt>
    <dgm:pt modelId="{74FA75CD-ED72-4212-8381-7DBA3E7C4E77}">
      <dgm:prSet phldrT="[Text]" custT="1"/>
      <dgm:spPr/>
      <dgm:t>
        <a:bodyPr/>
        <a:lstStyle/>
        <a:p>
          <a:r>
            <a:rPr lang="ro-RO" sz="1400" dirty="0" smtClean="0"/>
            <a:t>17-19 ani</a:t>
          </a:r>
        </a:p>
        <a:p>
          <a:r>
            <a:rPr lang="ro-RO" sz="1400" dirty="0" smtClean="0"/>
            <a:t>2 centre naţionale</a:t>
          </a:r>
        </a:p>
        <a:p>
          <a:r>
            <a:rPr lang="ro-RO" sz="1400" dirty="0" smtClean="0"/>
            <a:t>Maxim 10 sportivi</a:t>
          </a:r>
          <a:endParaRPr lang="ro-RO" sz="1400" dirty="0"/>
        </a:p>
      </dgm:t>
    </dgm:pt>
    <dgm:pt modelId="{4A92908F-CB90-4730-90B7-C4ACFE69A113}" type="parTrans" cxnId="{2B5A6BB4-4C9E-4FA7-ADBB-4D73F76B3052}">
      <dgm:prSet/>
      <dgm:spPr/>
      <dgm:t>
        <a:bodyPr/>
        <a:lstStyle/>
        <a:p>
          <a:endParaRPr lang="ro-RO"/>
        </a:p>
      </dgm:t>
    </dgm:pt>
    <dgm:pt modelId="{803A619D-225C-4F16-90D7-A88943337937}" type="sibTrans" cxnId="{2B5A6BB4-4C9E-4FA7-ADBB-4D73F76B3052}">
      <dgm:prSet/>
      <dgm:spPr/>
      <dgm:t>
        <a:bodyPr/>
        <a:lstStyle/>
        <a:p>
          <a:endParaRPr lang="ro-RO"/>
        </a:p>
      </dgm:t>
    </dgm:pt>
    <dgm:pt modelId="{FC42F364-73A8-4F56-9E5A-A9461F2A7810}" type="pres">
      <dgm:prSet presAssocID="{E865A941-7E25-4F81-9E1B-3B8FB10844E5}" presName="compositeShape" presStyleCnt="0">
        <dgm:presLayoutVars>
          <dgm:dir/>
          <dgm:resizeHandles/>
        </dgm:presLayoutVars>
      </dgm:prSet>
      <dgm:spPr/>
    </dgm:pt>
    <dgm:pt modelId="{912C38EE-B01F-484F-BD35-84DE66FDC5C7}" type="pres">
      <dgm:prSet presAssocID="{E865A941-7E25-4F81-9E1B-3B8FB10844E5}" presName="pyramid" presStyleLbl="node1" presStyleIdx="0" presStyleCnt="1"/>
      <dgm:spPr/>
    </dgm:pt>
    <dgm:pt modelId="{A879306C-A016-42E1-9081-9496A57AB30A}" type="pres">
      <dgm:prSet presAssocID="{E865A941-7E25-4F81-9E1B-3B8FB10844E5}" presName="theList" presStyleCnt="0"/>
      <dgm:spPr/>
    </dgm:pt>
    <dgm:pt modelId="{89AF49C5-D62B-4FCC-8E2D-9F7410386C5B}" type="pres">
      <dgm:prSet presAssocID="{4AA5E302-6E17-4534-AE39-F746C59857AB}" presName="aNode" presStyleLbl="fgAcc1" presStyleIdx="0" presStyleCnt="4" custScaleX="120366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131EEE5-046A-443A-82C8-6771DB3C7686}" type="pres">
      <dgm:prSet presAssocID="{4AA5E302-6E17-4534-AE39-F746C59857AB}" presName="aSpace" presStyleCnt="0"/>
      <dgm:spPr/>
    </dgm:pt>
    <dgm:pt modelId="{21A5929E-1BC6-4652-A47F-DA3F4A212AB1}" type="pres">
      <dgm:prSet presAssocID="{74FA75CD-ED72-4212-8381-7DBA3E7C4E77}" presName="aNode" presStyleLbl="fgAcc1" presStyleIdx="1" presStyleCnt="4" custScaleX="125494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A3FF41E6-B6BA-4518-A13F-647D1BE0AE0E}" type="pres">
      <dgm:prSet presAssocID="{74FA75CD-ED72-4212-8381-7DBA3E7C4E77}" presName="aSpace" presStyleCnt="0"/>
      <dgm:spPr/>
    </dgm:pt>
    <dgm:pt modelId="{0A98C2CA-3F4F-45F5-8222-2E69FE9A585A}" type="pres">
      <dgm:prSet presAssocID="{2D6576C6-FF82-455D-82FB-ADB4A8DD8675}" presName="aNode" presStyleLbl="fgAcc1" presStyleIdx="2" presStyleCnt="4" custScaleX="12922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A91D28AE-AABB-4EF5-9B9E-9D08EC6BB856}" type="pres">
      <dgm:prSet presAssocID="{2D6576C6-FF82-455D-82FB-ADB4A8DD8675}" presName="aSpace" presStyleCnt="0"/>
      <dgm:spPr/>
    </dgm:pt>
    <dgm:pt modelId="{06BDE580-C5B4-4153-892B-8864E8041BC5}" type="pres">
      <dgm:prSet presAssocID="{F4BB509C-C7DD-4196-B58C-CACB7A224F41}" presName="aNode" presStyleLbl="fgAcc1" presStyleIdx="3" presStyleCnt="4" custScaleX="154086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AA2F504-CEC7-4079-A451-96DE68891CAC}" type="pres">
      <dgm:prSet presAssocID="{F4BB509C-C7DD-4196-B58C-CACB7A224F41}" presName="aSpace" presStyleCnt="0"/>
      <dgm:spPr/>
    </dgm:pt>
  </dgm:ptLst>
  <dgm:cxnLst>
    <dgm:cxn modelId="{2C4FF8A3-A73D-419C-8015-E7673CABC842}" srcId="{E865A941-7E25-4F81-9E1B-3B8FB10844E5}" destId="{F4BB509C-C7DD-4196-B58C-CACB7A224F41}" srcOrd="3" destOrd="0" parTransId="{4704DDFD-FB12-4368-BA0E-7529AB6B6B74}" sibTransId="{0E592F2B-B63C-49A7-8AE9-43709C948460}"/>
    <dgm:cxn modelId="{B7453A53-DE20-4D1A-89D9-0B71360F2620}" type="presOf" srcId="{74FA75CD-ED72-4212-8381-7DBA3E7C4E77}" destId="{21A5929E-1BC6-4652-A47F-DA3F4A212AB1}" srcOrd="0" destOrd="0" presId="urn:microsoft.com/office/officeart/2005/8/layout/pyramid2"/>
    <dgm:cxn modelId="{6ED79620-C814-4602-B83A-DAD2E5554F4B}" srcId="{E865A941-7E25-4F81-9E1B-3B8FB10844E5}" destId="{2D6576C6-FF82-455D-82FB-ADB4A8DD8675}" srcOrd="2" destOrd="0" parTransId="{8DCD2A16-684A-4C23-B297-42DE4C237181}" sibTransId="{E084EA25-9944-45F6-87D1-449B587FF5F3}"/>
    <dgm:cxn modelId="{F3BBF137-EC66-467B-AB22-27EAED9EB3B4}" srcId="{E865A941-7E25-4F81-9E1B-3B8FB10844E5}" destId="{4AA5E302-6E17-4534-AE39-F746C59857AB}" srcOrd="0" destOrd="0" parTransId="{D17CF6A0-6858-4CC1-B786-A4354265CEF1}" sibTransId="{B306B599-6118-4C99-AA3D-A725A11FF5B8}"/>
    <dgm:cxn modelId="{E70110C7-A199-46E4-9061-1F3EFD88B627}" type="presOf" srcId="{4AA5E302-6E17-4534-AE39-F746C59857AB}" destId="{89AF49C5-D62B-4FCC-8E2D-9F7410386C5B}" srcOrd="0" destOrd="0" presId="urn:microsoft.com/office/officeart/2005/8/layout/pyramid2"/>
    <dgm:cxn modelId="{09410583-0A34-4639-902E-45DEC050801F}" type="presOf" srcId="{E865A941-7E25-4F81-9E1B-3B8FB10844E5}" destId="{FC42F364-73A8-4F56-9E5A-A9461F2A7810}" srcOrd="0" destOrd="0" presId="urn:microsoft.com/office/officeart/2005/8/layout/pyramid2"/>
    <dgm:cxn modelId="{047141D0-DC8F-4B9A-B5A1-9A3BD2B2A58C}" type="presOf" srcId="{2D6576C6-FF82-455D-82FB-ADB4A8DD8675}" destId="{0A98C2CA-3F4F-45F5-8222-2E69FE9A585A}" srcOrd="0" destOrd="0" presId="urn:microsoft.com/office/officeart/2005/8/layout/pyramid2"/>
    <dgm:cxn modelId="{2B5A6BB4-4C9E-4FA7-ADBB-4D73F76B3052}" srcId="{E865A941-7E25-4F81-9E1B-3B8FB10844E5}" destId="{74FA75CD-ED72-4212-8381-7DBA3E7C4E77}" srcOrd="1" destOrd="0" parTransId="{4A92908F-CB90-4730-90B7-C4ACFE69A113}" sibTransId="{803A619D-225C-4F16-90D7-A88943337937}"/>
    <dgm:cxn modelId="{A8827495-B298-4B6E-8F47-38361FCBC0F7}" type="presOf" srcId="{F4BB509C-C7DD-4196-B58C-CACB7A224F41}" destId="{06BDE580-C5B4-4153-892B-8864E8041BC5}" srcOrd="0" destOrd="0" presId="urn:microsoft.com/office/officeart/2005/8/layout/pyramid2"/>
    <dgm:cxn modelId="{6B2174D7-A094-4956-A675-B34966855F00}" type="presParOf" srcId="{FC42F364-73A8-4F56-9E5A-A9461F2A7810}" destId="{912C38EE-B01F-484F-BD35-84DE66FDC5C7}" srcOrd="0" destOrd="0" presId="urn:microsoft.com/office/officeart/2005/8/layout/pyramid2"/>
    <dgm:cxn modelId="{F334B022-8FE6-4910-B315-28BE33B6D14E}" type="presParOf" srcId="{FC42F364-73A8-4F56-9E5A-A9461F2A7810}" destId="{A879306C-A016-42E1-9081-9496A57AB30A}" srcOrd="1" destOrd="0" presId="urn:microsoft.com/office/officeart/2005/8/layout/pyramid2"/>
    <dgm:cxn modelId="{A9C9B984-4389-4985-8689-DCC26481CB9E}" type="presParOf" srcId="{A879306C-A016-42E1-9081-9496A57AB30A}" destId="{89AF49C5-D62B-4FCC-8E2D-9F7410386C5B}" srcOrd="0" destOrd="0" presId="urn:microsoft.com/office/officeart/2005/8/layout/pyramid2"/>
    <dgm:cxn modelId="{3E9EB47C-221C-450D-823A-956A03103260}" type="presParOf" srcId="{A879306C-A016-42E1-9081-9496A57AB30A}" destId="{9131EEE5-046A-443A-82C8-6771DB3C7686}" srcOrd="1" destOrd="0" presId="urn:microsoft.com/office/officeart/2005/8/layout/pyramid2"/>
    <dgm:cxn modelId="{109983E3-5431-41CA-BB6B-9793FBC6367A}" type="presParOf" srcId="{A879306C-A016-42E1-9081-9496A57AB30A}" destId="{21A5929E-1BC6-4652-A47F-DA3F4A212AB1}" srcOrd="2" destOrd="0" presId="urn:microsoft.com/office/officeart/2005/8/layout/pyramid2"/>
    <dgm:cxn modelId="{70347C2C-CE74-4502-B56A-1B877068EFC9}" type="presParOf" srcId="{A879306C-A016-42E1-9081-9496A57AB30A}" destId="{A3FF41E6-B6BA-4518-A13F-647D1BE0AE0E}" srcOrd="3" destOrd="0" presId="urn:microsoft.com/office/officeart/2005/8/layout/pyramid2"/>
    <dgm:cxn modelId="{543FA4B2-BD80-4509-BBC8-F6702BF8EC26}" type="presParOf" srcId="{A879306C-A016-42E1-9081-9496A57AB30A}" destId="{0A98C2CA-3F4F-45F5-8222-2E69FE9A585A}" srcOrd="4" destOrd="0" presId="urn:microsoft.com/office/officeart/2005/8/layout/pyramid2"/>
    <dgm:cxn modelId="{760D469C-BAAE-496B-A40A-54BA8F001860}" type="presParOf" srcId="{A879306C-A016-42E1-9081-9496A57AB30A}" destId="{A91D28AE-AABB-4EF5-9B9E-9D08EC6BB856}" srcOrd="5" destOrd="0" presId="urn:microsoft.com/office/officeart/2005/8/layout/pyramid2"/>
    <dgm:cxn modelId="{E0F1E179-E745-446E-920E-949D551943B3}" type="presParOf" srcId="{A879306C-A016-42E1-9081-9496A57AB30A}" destId="{06BDE580-C5B4-4153-892B-8864E8041BC5}" srcOrd="6" destOrd="0" presId="urn:microsoft.com/office/officeart/2005/8/layout/pyramid2"/>
    <dgm:cxn modelId="{356F9F29-FEE8-4973-8162-7AB35CFD3710}" type="presParOf" srcId="{A879306C-A016-42E1-9081-9496A57AB30A}" destId="{9AA2F504-CEC7-4079-A451-96DE68891CAC}" srcOrd="7" destOrd="0" presId="urn:microsoft.com/office/officeart/2005/8/layout/pyramid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32C35F-F038-4B70-9E39-AADC8C3BD8D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D5DA528B-6C91-4FF5-9C78-1143EF2FBEC7}">
      <dgm:prSet phldrT="[Text]"/>
      <dgm:spPr/>
      <dgm:t>
        <a:bodyPr/>
        <a:lstStyle/>
        <a:p>
          <a:r>
            <a:rPr lang="ro-RO" dirty="0" smtClean="0"/>
            <a:t>Numărul 1</a:t>
          </a:r>
          <a:endParaRPr lang="ro-RO" dirty="0"/>
        </a:p>
      </dgm:t>
    </dgm:pt>
    <dgm:pt modelId="{6EAA49D0-3F12-4622-B3A6-80A39F69E77D}" type="parTrans" cxnId="{8377EBD5-A9F1-490B-9B61-057E6979F98D}">
      <dgm:prSet/>
      <dgm:spPr/>
      <dgm:t>
        <a:bodyPr/>
        <a:lstStyle/>
        <a:p>
          <a:endParaRPr lang="ro-RO"/>
        </a:p>
      </dgm:t>
    </dgm:pt>
    <dgm:pt modelId="{7BF47353-4928-41DC-BD5B-D47D8BF496C8}" type="sibTrans" cxnId="{8377EBD5-A9F1-490B-9B61-057E6979F98D}">
      <dgm:prSet/>
      <dgm:spPr/>
      <dgm:t>
        <a:bodyPr/>
        <a:lstStyle/>
        <a:p>
          <a:endParaRPr lang="ro-RO"/>
        </a:p>
      </dgm:t>
    </dgm:pt>
    <dgm:pt modelId="{06A951E4-455C-413F-AC58-F99A9AE43B9D}">
      <dgm:prSet phldrT="[Text]"/>
      <dgm:spPr/>
      <dgm:t>
        <a:bodyPr/>
        <a:lstStyle/>
        <a:p>
          <a:r>
            <a:rPr lang="ro-RO" dirty="0" smtClean="0"/>
            <a:t>Jucători profesionişti </a:t>
          </a:r>
        </a:p>
        <a:p>
          <a:r>
            <a:rPr lang="ro-RO" dirty="0" smtClean="0"/>
            <a:t>50 băieţi şi fete</a:t>
          </a:r>
          <a:endParaRPr lang="ro-RO" dirty="0"/>
        </a:p>
      </dgm:t>
    </dgm:pt>
    <dgm:pt modelId="{D46A3DC4-5CA4-4B17-A850-D09962EEEBBA}" type="parTrans" cxnId="{97667F1D-17B9-4745-91D6-6892CEED8E99}">
      <dgm:prSet/>
      <dgm:spPr/>
      <dgm:t>
        <a:bodyPr/>
        <a:lstStyle/>
        <a:p>
          <a:endParaRPr lang="ro-RO"/>
        </a:p>
      </dgm:t>
    </dgm:pt>
    <dgm:pt modelId="{2F8F29BC-E98A-4037-A29C-E966952C56C2}" type="sibTrans" cxnId="{97667F1D-17B9-4745-91D6-6892CEED8E99}">
      <dgm:prSet/>
      <dgm:spPr/>
      <dgm:t>
        <a:bodyPr/>
        <a:lstStyle/>
        <a:p>
          <a:endParaRPr lang="ro-RO"/>
        </a:p>
      </dgm:t>
    </dgm:pt>
    <dgm:pt modelId="{F082F66F-FE32-4EF3-A1DD-EB57843CE29D}">
      <dgm:prSet phldrT="[Text]"/>
      <dgm:spPr/>
      <dgm:t>
        <a:bodyPr/>
        <a:lstStyle/>
        <a:p>
          <a:r>
            <a:rPr lang="ro-RO" dirty="0" smtClean="0"/>
            <a:t>Cluburi de tenis – număr potenţial de 10.000 de copiii</a:t>
          </a:r>
          <a:endParaRPr lang="ro-RO" dirty="0"/>
        </a:p>
      </dgm:t>
    </dgm:pt>
    <dgm:pt modelId="{2430F08B-8DC2-4DAA-ADCD-FFD6E68F2A4D}" type="parTrans" cxnId="{FE914922-6D86-49B2-A53F-3CD92048DBFB}">
      <dgm:prSet/>
      <dgm:spPr/>
      <dgm:t>
        <a:bodyPr/>
        <a:lstStyle/>
        <a:p>
          <a:endParaRPr lang="ro-RO"/>
        </a:p>
      </dgm:t>
    </dgm:pt>
    <dgm:pt modelId="{B9E2F6C7-210A-4149-ACB9-38F13BA33103}" type="sibTrans" cxnId="{FE914922-6D86-49B2-A53F-3CD92048DBFB}">
      <dgm:prSet/>
      <dgm:spPr/>
      <dgm:t>
        <a:bodyPr/>
        <a:lstStyle/>
        <a:p>
          <a:endParaRPr lang="ro-RO"/>
        </a:p>
      </dgm:t>
    </dgm:pt>
    <dgm:pt modelId="{B93225F7-F666-496E-925E-3CD57DA65A28}">
      <dgm:prSet phldrT="[Text]"/>
      <dgm:spPr/>
      <dgm:t>
        <a:bodyPr/>
        <a:lstStyle/>
        <a:p>
          <a:r>
            <a:rPr lang="ro-RO" dirty="0" smtClean="0"/>
            <a:t>Grup de perspectivă</a:t>
          </a:r>
        </a:p>
        <a:p>
          <a:r>
            <a:rPr lang="ro-RO" dirty="0" smtClean="0"/>
            <a:t>16 – 20 ani  fete/19-22 băieţi</a:t>
          </a:r>
          <a:endParaRPr lang="ro-RO" dirty="0"/>
        </a:p>
      </dgm:t>
    </dgm:pt>
    <dgm:pt modelId="{EC491561-302C-493F-A5E3-0CE0B674384F}" type="parTrans" cxnId="{FDB89657-B0F5-4CBD-A030-77DA09875F12}">
      <dgm:prSet/>
      <dgm:spPr/>
      <dgm:t>
        <a:bodyPr/>
        <a:lstStyle/>
        <a:p>
          <a:endParaRPr lang="ro-RO"/>
        </a:p>
      </dgm:t>
    </dgm:pt>
    <dgm:pt modelId="{434FC243-435A-4FC9-B04C-6AF4AAD848FA}" type="sibTrans" cxnId="{FDB89657-B0F5-4CBD-A030-77DA09875F12}">
      <dgm:prSet/>
      <dgm:spPr/>
      <dgm:t>
        <a:bodyPr/>
        <a:lstStyle/>
        <a:p>
          <a:endParaRPr lang="ro-RO"/>
        </a:p>
      </dgm:t>
    </dgm:pt>
    <dgm:pt modelId="{5378A723-73E0-4D19-9B52-78D43B8D80E7}">
      <dgm:prSet phldrT="[Text]"/>
      <dgm:spPr/>
      <dgm:t>
        <a:bodyPr/>
        <a:lstStyle/>
        <a:p>
          <a:r>
            <a:rPr lang="ro-RO" dirty="0" smtClean="0"/>
            <a:t>Program regional 260 de copii între 10 şi 13 ani</a:t>
          </a:r>
          <a:endParaRPr lang="ro-RO" dirty="0"/>
        </a:p>
      </dgm:t>
    </dgm:pt>
    <dgm:pt modelId="{13A4A574-A466-4141-A8E1-AAA7725DB6E5}" type="parTrans" cxnId="{E4AAF95A-D82C-4592-ACC3-EE67DA7C04E9}">
      <dgm:prSet/>
      <dgm:spPr/>
      <dgm:t>
        <a:bodyPr/>
        <a:lstStyle/>
        <a:p>
          <a:endParaRPr lang="ro-RO"/>
        </a:p>
      </dgm:t>
    </dgm:pt>
    <dgm:pt modelId="{892C5783-1400-4BF3-8F94-4FDBE36AC340}" type="sibTrans" cxnId="{E4AAF95A-D82C-4592-ACC3-EE67DA7C04E9}">
      <dgm:prSet/>
      <dgm:spPr/>
      <dgm:t>
        <a:bodyPr/>
        <a:lstStyle/>
        <a:p>
          <a:endParaRPr lang="ro-RO"/>
        </a:p>
      </dgm:t>
    </dgm:pt>
    <dgm:pt modelId="{CBAEA72E-A346-4E39-A337-6CC1324FFC6E}">
      <dgm:prSet phldrT="[Text]"/>
      <dgm:spPr/>
      <dgm:t>
        <a:bodyPr/>
        <a:lstStyle/>
        <a:p>
          <a:r>
            <a:rPr lang="ro-RO" dirty="0" smtClean="0"/>
            <a:t>7 centre Nationale </a:t>
          </a:r>
        </a:p>
        <a:p>
          <a:r>
            <a:rPr lang="ro-RO" dirty="0" smtClean="0"/>
            <a:t>60 de juniori 13 – 15 ani fete/ 14-18 ani băieţi</a:t>
          </a:r>
          <a:endParaRPr lang="ro-RO" dirty="0"/>
        </a:p>
      </dgm:t>
    </dgm:pt>
    <dgm:pt modelId="{D7F4B9BE-D626-49DC-A8D1-90927F884BE2}" type="parTrans" cxnId="{2820EA56-C398-4758-BC4E-401CB7704F20}">
      <dgm:prSet/>
      <dgm:spPr/>
      <dgm:t>
        <a:bodyPr/>
        <a:lstStyle/>
        <a:p>
          <a:endParaRPr lang="ro-RO"/>
        </a:p>
      </dgm:t>
    </dgm:pt>
    <dgm:pt modelId="{40CEBEEB-3879-4818-A2E3-F5CCB9DE3D18}" type="sibTrans" cxnId="{2820EA56-C398-4758-BC4E-401CB7704F20}">
      <dgm:prSet/>
      <dgm:spPr/>
      <dgm:t>
        <a:bodyPr/>
        <a:lstStyle/>
        <a:p>
          <a:endParaRPr lang="ro-RO"/>
        </a:p>
      </dgm:t>
    </dgm:pt>
    <dgm:pt modelId="{DD8EF188-61CA-4EF0-95AF-D575DF746D4A}" type="pres">
      <dgm:prSet presAssocID="{3932C35F-F038-4B70-9E39-AADC8C3BD8D3}" presName="Name0" presStyleCnt="0">
        <dgm:presLayoutVars>
          <dgm:dir/>
          <dgm:animLvl val="lvl"/>
          <dgm:resizeHandles val="exact"/>
        </dgm:presLayoutVars>
      </dgm:prSet>
      <dgm:spPr/>
    </dgm:pt>
    <dgm:pt modelId="{6A5D5B79-5D72-43D7-8D07-6EB63ED50136}" type="pres">
      <dgm:prSet presAssocID="{D5DA528B-6C91-4FF5-9C78-1143EF2FBEC7}" presName="Name8" presStyleCnt="0"/>
      <dgm:spPr/>
    </dgm:pt>
    <dgm:pt modelId="{0849D1BA-8D0D-43D9-B6A3-12111131CCFE}" type="pres">
      <dgm:prSet presAssocID="{D5DA528B-6C91-4FF5-9C78-1143EF2FBEC7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348C30B-BD96-4ED5-BE47-B3A46F9152DF}" type="pres">
      <dgm:prSet presAssocID="{D5DA528B-6C91-4FF5-9C78-1143EF2FBEC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B6786422-18BE-4B5A-9D17-BFAB7C8DEE79}" type="pres">
      <dgm:prSet presAssocID="{06A951E4-455C-413F-AC58-F99A9AE43B9D}" presName="Name8" presStyleCnt="0"/>
      <dgm:spPr/>
    </dgm:pt>
    <dgm:pt modelId="{78F9FD0E-CEF8-4474-93EC-53C790B721A0}" type="pres">
      <dgm:prSet presAssocID="{06A951E4-455C-413F-AC58-F99A9AE43B9D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59A44079-D151-4DF8-80C0-D1489FE47379}" type="pres">
      <dgm:prSet presAssocID="{06A951E4-455C-413F-AC58-F99A9AE43B9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E1D0A56A-A441-4D83-93A9-C30FFDCE5896}" type="pres">
      <dgm:prSet presAssocID="{B93225F7-F666-496E-925E-3CD57DA65A28}" presName="Name8" presStyleCnt="0"/>
      <dgm:spPr/>
    </dgm:pt>
    <dgm:pt modelId="{58741A0B-7AC0-486C-A63F-79E58A6B8F69}" type="pres">
      <dgm:prSet presAssocID="{B93225F7-F666-496E-925E-3CD57DA65A28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757584AD-4EBF-42D2-BBB1-EFB814941EC2}" type="pres">
      <dgm:prSet presAssocID="{B93225F7-F666-496E-925E-3CD57DA65A2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66577D0D-EEE5-4F1B-9D45-E0B0E04D0C10}" type="pres">
      <dgm:prSet presAssocID="{CBAEA72E-A346-4E39-A337-6CC1324FFC6E}" presName="Name8" presStyleCnt="0"/>
      <dgm:spPr/>
    </dgm:pt>
    <dgm:pt modelId="{37C98C54-C306-4E7C-A050-B80A4F49F46B}" type="pres">
      <dgm:prSet presAssocID="{CBAEA72E-A346-4E39-A337-6CC1324FFC6E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72FDF80E-5901-4221-ABB3-0B1798283A85}" type="pres">
      <dgm:prSet presAssocID="{CBAEA72E-A346-4E39-A337-6CC1324FFC6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0DD837F3-D6D1-4FE1-9355-B94940DF065E}" type="pres">
      <dgm:prSet presAssocID="{5378A723-73E0-4D19-9B52-78D43B8D80E7}" presName="Name8" presStyleCnt="0"/>
      <dgm:spPr/>
    </dgm:pt>
    <dgm:pt modelId="{8CD86E2E-77D1-4EF1-BD30-CE16FCA1FB76}" type="pres">
      <dgm:prSet presAssocID="{5378A723-73E0-4D19-9B52-78D43B8D80E7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6EBD5BA9-5CD3-4108-B8A0-16D7C11BC4E0}" type="pres">
      <dgm:prSet presAssocID="{5378A723-73E0-4D19-9B52-78D43B8D80E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C036CC39-25C5-451C-8F3C-BA21405D35C5}" type="pres">
      <dgm:prSet presAssocID="{F082F66F-FE32-4EF3-A1DD-EB57843CE29D}" presName="Name8" presStyleCnt="0"/>
      <dgm:spPr/>
    </dgm:pt>
    <dgm:pt modelId="{0E5EA488-7A6D-4F5D-B336-23AB9B74ECBB}" type="pres">
      <dgm:prSet presAssocID="{F082F66F-FE32-4EF3-A1DD-EB57843CE29D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4B3F707C-BE9B-4F35-99C7-299C11EA79B5}" type="pres">
      <dgm:prSet presAssocID="{F082F66F-FE32-4EF3-A1DD-EB57843CE29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163F1FAC-2C55-4893-AADA-C28F01C2E6AE}" type="presOf" srcId="{F082F66F-FE32-4EF3-A1DD-EB57843CE29D}" destId="{0E5EA488-7A6D-4F5D-B336-23AB9B74ECBB}" srcOrd="0" destOrd="0" presId="urn:microsoft.com/office/officeart/2005/8/layout/pyramid1"/>
    <dgm:cxn modelId="{99CE99E4-4189-4CE8-A83A-01124419DD9D}" type="presOf" srcId="{B93225F7-F666-496E-925E-3CD57DA65A28}" destId="{58741A0B-7AC0-486C-A63F-79E58A6B8F69}" srcOrd="0" destOrd="0" presId="urn:microsoft.com/office/officeart/2005/8/layout/pyramid1"/>
    <dgm:cxn modelId="{32101A07-A19C-4A6A-9CE9-ED0908C81E1A}" type="presOf" srcId="{D5DA528B-6C91-4FF5-9C78-1143EF2FBEC7}" destId="{1348C30B-BD96-4ED5-BE47-B3A46F9152DF}" srcOrd="1" destOrd="0" presId="urn:microsoft.com/office/officeart/2005/8/layout/pyramid1"/>
    <dgm:cxn modelId="{E457194C-0530-42F0-8B1A-03544404A7DF}" type="presOf" srcId="{5378A723-73E0-4D19-9B52-78D43B8D80E7}" destId="{8CD86E2E-77D1-4EF1-BD30-CE16FCA1FB76}" srcOrd="0" destOrd="0" presId="urn:microsoft.com/office/officeart/2005/8/layout/pyramid1"/>
    <dgm:cxn modelId="{FDB89657-B0F5-4CBD-A030-77DA09875F12}" srcId="{3932C35F-F038-4B70-9E39-AADC8C3BD8D3}" destId="{B93225F7-F666-496E-925E-3CD57DA65A28}" srcOrd="2" destOrd="0" parTransId="{EC491561-302C-493F-A5E3-0CE0B674384F}" sibTransId="{434FC243-435A-4FC9-B04C-6AF4AAD848FA}"/>
    <dgm:cxn modelId="{BA8AD40F-CA7B-4630-AD1C-19BB56A67CAE}" type="presOf" srcId="{3932C35F-F038-4B70-9E39-AADC8C3BD8D3}" destId="{DD8EF188-61CA-4EF0-95AF-D575DF746D4A}" srcOrd="0" destOrd="0" presId="urn:microsoft.com/office/officeart/2005/8/layout/pyramid1"/>
    <dgm:cxn modelId="{97667F1D-17B9-4745-91D6-6892CEED8E99}" srcId="{3932C35F-F038-4B70-9E39-AADC8C3BD8D3}" destId="{06A951E4-455C-413F-AC58-F99A9AE43B9D}" srcOrd="1" destOrd="0" parTransId="{D46A3DC4-5CA4-4B17-A850-D09962EEEBBA}" sibTransId="{2F8F29BC-E98A-4037-A29C-E966952C56C2}"/>
    <dgm:cxn modelId="{FE914922-6D86-49B2-A53F-3CD92048DBFB}" srcId="{3932C35F-F038-4B70-9E39-AADC8C3BD8D3}" destId="{F082F66F-FE32-4EF3-A1DD-EB57843CE29D}" srcOrd="5" destOrd="0" parTransId="{2430F08B-8DC2-4DAA-ADCD-FFD6E68F2A4D}" sibTransId="{B9E2F6C7-210A-4149-ACB9-38F13BA33103}"/>
    <dgm:cxn modelId="{751C6D4F-9A06-4755-A1C4-6AF3DA031706}" type="presOf" srcId="{D5DA528B-6C91-4FF5-9C78-1143EF2FBEC7}" destId="{0849D1BA-8D0D-43D9-B6A3-12111131CCFE}" srcOrd="0" destOrd="0" presId="urn:microsoft.com/office/officeart/2005/8/layout/pyramid1"/>
    <dgm:cxn modelId="{E4AAF95A-D82C-4592-ACC3-EE67DA7C04E9}" srcId="{3932C35F-F038-4B70-9E39-AADC8C3BD8D3}" destId="{5378A723-73E0-4D19-9B52-78D43B8D80E7}" srcOrd="4" destOrd="0" parTransId="{13A4A574-A466-4141-A8E1-AAA7725DB6E5}" sibTransId="{892C5783-1400-4BF3-8F94-4FDBE36AC340}"/>
    <dgm:cxn modelId="{2820EA56-C398-4758-BC4E-401CB7704F20}" srcId="{3932C35F-F038-4B70-9E39-AADC8C3BD8D3}" destId="{CBAEA72E-A346-4E39-A337-6CC1324FFC6E}" srcOrd="3" destOrd="0" parTransId="{D7F4B9BE-D626-49DC-A8D1-90927F884BE2}" sibTransId="{40CEBEEB-3879-4818-A2E3-F5CCB9DE3D18}"/>
    <dgm:cxn modelId="{F593BDBC-64EC-4FBD-BAE3-AF7CE8016433}" type="presOf" srcId="{CBAEA72E-A346-4E39-A337-6CC1324FFC6E}" destId="{72FDF80E-5901-4221-ABB3-0B1798283A85}" srcOrd="1" destOrd="0" presId="urn:microsoft.com/office/officeart/2005/8/layout/pyramid1"/>
    <dgm:cxn modelId="{8377EBD5-A9F1-490B-9B61-057E6979F98D}" srcId="{3932C35F-F038-4B70-9E39-AADC8C3BD8D3}" destId="{D5DA528B-6C91-4FF5-9C78-1143EF2FBEC7}" srcOrd="0" destOrd="0" parTransId="{6EAA49D0-3F12-4622-B3A6-80A39F69E77D}" sibTransId="{7BF47353-4928-41DC-BD5B-D47D8BF496C8}"/>
    <dgm:cxn modelId="{B733B579-32DC-4D5E-B4B7-13A83DCE887B}" type="presOf" srcId="{CBAEA72E-A346-4E39-A337-6CC1324FFC6E}" destId="{37C98C54-C306-4E7C-A050-B80A4F49F46B}" srcOrd="0" destOrd="0" presId="urn:microsoft.com/office/officeart/2005/8/layout/pyramid1"/>
    <dgm:cxn modelId="{1E32F300-607B-422D-AEC0-7837C1C6DBA1}" type="presOf" srcId="{B93225F7-F666-496E-925E-3CD57DA65A28}" destId="{757584AD-4EBF-42D2-BBB1-EFB814941EC2}" srcOrd="1" destOrd="0" presId="urn:microsoft.com/office/officeart/2005/8/layout/pyramid1"/>
    <dgm:cxn modelId="{9991A722-F314-43B0-A735-3B5DA4CEF7DF}" type="presOf" srcId="{06A951E4-455C-413F-AC58-F99A9AE43B9D}" destId="{59A44079-D151-4DF8-80C0-D1489FE47379}" srcOrd="1" destOrd="0" presId="urn:microsoft.com/office/officeart/2005/8/layout/pyramid1"/>
    <dgm:cxn modelId="{1DC083DD-9BE1-423E-AB8C-D232832A3267}" type="presOf" srcId="{5378A723-73E0-4D19-9B52-78D43B8D80E7}" destId="{6EBD5BA9-5CD3-4108-B8A0-16D7C11BC4E0}" srcOrd="1" destOrd="0" presId="urn:microsoft.com/office/officeart/2005/8/layout/pyramid1"/>
    <dgm:cxn modelId="{40ED5064-40A6-49E2-BB5E-733FD7FECFE9}" type="presOf" srcId="{06A951E4-455C-413F-AC58-F99A9AE43B9D}" destId="{78F9FD0E-CEF8-4474-93EC-53C790B721A0}" srcOrd="0" destOrd="0" presId="urn:microsoft.com/office/officeart/2005/8/layout/pyramid1"/>
    <dgm:cxn modelId="{3B108209-3ED6-41D2-81DF-C703104AF79D}" type="presOf" srcId="{F082F66F-FE32-4EF3-A1DD-EB57843CE29D}" destId="{4B3F707C-BE9B-4F35-99C7-299C11EA79B5}" srcOrd="1" destOrd="0" presId="urn:microsoft.com/office/officeart/2005/8/layout/pyramid1"/>
    <dgm:cxn modelId="{0D2ECD28-1F34-4A3F-AB68-ADE46B246920}" type="presParOf" srcId="{DD8EF188-61CA-4EF0-95AF-D575DF746D4A}" destId="{6A5D5B79-5D72-43D7-8D07-6EB63ED50136}" srcOrd="0" destOrd="0" presId="urn:microsoft.com/office/officeart/2005/8/layout/pyramid1"/>
    <dgm:cxn modelId="{064E7416-F114-4C1D-9E88-FA709E5EA114}" type="presParOf" srcId="{6A5D5B79-5D72-43D7-8D07-6EB63ED50136}" destId="{0849D1BA-8D0D-43D9-B6A3-12111131CCFE}" srcOrd="0" destOrd="0" presId="urn:microsoft.com/office/officeart/2005/8/layout/pyramid1"/>
    <dgm:cxn modelId="{3BCE523A-29F5-47CA-ABB4-785C0077FFB4}" type="presParOf" srcId="{6A5D5B79-5D72-43D7-8D07-6EB63ED50136}" destId="{1348C30B-BD96-4ED5-BE47-B3A46F9152DF}" srcOrd="1" destOrd="0" presId="urn:microsoft.com/office/officeart/2005/8/layout/pyramid1"/>
    <dgm:cxn modelId="{FB8087AA-B55B-429B-B03B-D192199BA689}" type="presParOf" srcId="{DD8EF188-61CA-4EF0-95AF-D575DF746D4A}" destId="{B6786422-18BE-4B5A-9D17-BFAB7C8DEE79}" srcOrd="1" destOrd="0" presId="urn:microsoft.com/office/officeart/2005/8/layout/pyramid1"/>
    <dgm:cxn modelId="{BCEA0EF6-CF48-4C5F-9FCC-A0B2DB3206FC}" type="presParOf" srcId="{B6786422-18BE-4B5A-9D17-BFAB7C8DEE79}" destId="{78F9FD0E-CEF8-4474-93EC-53C790B721A0}" srcOrd="0" destOrd="0" presId="urn:microsoft.com/office/officeart/2005/8/layout/pyramid1"/>
    <dgm:cxn modelId="{740F716A-A1E4-44CB-998B-B300381648F6}" type="presParOf" srcId="{B6786422-18BE-4B5A-9D17-BFAB7C8DEE79}" destId="{59A44079-D151-4DF8-80C0-D1489FE47379}" srcOrd="1" destOrd="0" presId="urn:microsoft.com/office/officeart/2005/8/layout/pyramid1"/>
    <dgm:cxn modelId="{595ED0E6-AF8A-427A-9296-EBA752682680}" type="presParOf" srcId="{DD8EF188-61CA-4EF0-95AF-D575DF746D4A}" destId="{E1D0A56A-A441-4D83-93A9-C30FFDCE5896}" srcOrd="2" destOrd="0" presId="urn:microsoft.com/office/officeart/2005/8/layout/pyramid1"/>
    <dgm:cxn modelId="{31225DB0-61E0-4BB0-A747-BBA93D364442}" type="presParOf" srcId="{E1D0A56A-A441-4D83-93A9-C30FFDCE5896}" destId="{58741A0B-7AC0-486C-A63F-79E58A6B8F69}" srcOrd="0" destOrd="0" presId="urn:microsoft.com/office/officeart/2005/8/layout/pyramid1"/>
    <dgm:cxn modelId="{CE983CA9-A84E-44AA-A0D5-627E05BB71C1}" type="presParOf" srcId="{E1D0A56A-A441-4D83-93A9-C30FFDCE5896}" destId="{757584AD-4EBF-42D2-BBB1-EFB814941EC2}" srcOrd="1" destOrd="0" presId="urn:microsoft.com/office/officeart/2005/8/layout/pyramid1"/>
    <dgm:cxn modelId="{F962BB06-15C8-45BF-944D-56C8620A24A0}" type="presParOf" srcId="{DD8EF188-61CA-4EF0-95AF-D575DF746D4A}" destId="{66577D0D-EEE5-4F1B-9D45-E0B0E04D0C10}" srcOrd="3" destOrd="0" presId="urn:microsoft.com/office/officeart/2005/8/layout/pyramid1"/>
    <dgm:cxn modelId="{5F0D298D-DC16-4305-AB23-5219968EFD9E}" type="presParOf" srcId="{66577D0D-EEE5-4F1B-9D45-E0B0E04D0C10}" destId="{37C98C54-C306-4E7C-A050-B80A4F49F46B}" srcOrd="0" destOrd="0" presId="urn:microsoft.com/office/officeart/2005/8/layout/pyramid1"/>
    <dgm:cxn modelId="{2CA4F3D9-4031-418C-A456-2A81A64164D8}" type="presParOf" srcId="{66577D0D-EEE5-4F1B-9D45-E0B0E04D0C10}" destId="{72FDF80E-5901-4221-ABB3-0B1798283A85}" srcOrd="1" destOrd="0" presId="urn:microsoft.com/office/officeart/2005/8/layout/pyramid1"/>
    <dgm:cxn modelId="{9346DE7A-D4A2-46BE-95FA-337A97EF3E58}" type="presParOf" srcId="{DD8EF188-61CA-4EF0-95AF-D575DF746D4A}" destId="{0DD837F3-D6D1-4FE1-9355-B94940DF065E}" srcOrd="4" destOrd="0" presId="urn:microsoft.com/office/officeart/2005/8/layout/pyramid1"/>
    <dgm:cxn modelId="{E0E4C8FF-57AC-425E-81C9-7F64260C67B7}" type="presParOf" srcId="{0DD837F3-D6D1-4FE1-9355-B94940DF065E}" destId="{8CD86E2E-77D1-4EF1-BD30-CE16FCA1FB76}" srcOrd="0" destOrd="0" presId="urn:microsoft.com/office/officeart/2005/8/layout/pyramid1"/>
    <dgm:cxn modelId="{89EB48A9-45FF-440C-ABF5-6508D28DC3F4}" type="presParOf" srcId="{0DD837F3-D6D1-4FE1-9355-B94940DF065E}" destId="{6EBD5BA9-5CD3-4108-B8A0-16D7C11BC4E0}" srcOrd="1" destOrd="0" presId="urn:microsoft.com/office/officeart/2005/8/layout/pyramid1"/>
    <dgm:cxn modelId="{85BC7DEA-CAA7-45F7-AA01-A284EA5A428A}" type="presParOf" srcId="{DD8EF188-61CA-4EF0-95AF-D575DF746D4A}" destId="{C036CC39-25C5-451C-8F3C-BA21405D35C5}" srcOrd="5" destOrd="0" presId="urn:microsoft.com/office/officeart/2005/8/layout/pyramid1"/>
    <dgm:cxn modelId="{EC829326-3A8B-4EFE-8960-EE1EB19CEB99}" type="presParOf" srcId="{C036CC39-25C5-451C-8F3C-BA21405D35C5}" destId="{0E5EA488-7A6D-4F5D-B336-23AB9B74ECBB}" srcOrd="0" destOrd="0" presId="urn:microsoft.com/office/officeart/2005/8/layout/pyramid1"/>
    <dgm:cxn modelId="{E4548792-3E60-4920-9C22-8EE7E0AA21B2}" type="presParOf" srcId="{C036CC39-25C5-451C-8F3C-BA21405D35C5}" destId="{4B3F707C-BE9B-4F35-99C7-299C11EA79B5}" srcOrd="1" destOrd="0" presId="urn:microsoft.com/office/officeart/2005/8/layout/pyramid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3"/>
            <a:ext cx="457200" cy="441325"/>
          </a:xfrm>
        </p:spPr>
        <p:txBody>
          <a:bodyPr/>
          <a:lstStyle/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1" y="1575653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3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o-RO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4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7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1"/>
            <a:ext cx="457200" cy="441325"/>
          </a:xfrm>
        </p:spPr>
        <p:txBody>
          <a:bodyPr/>
          <a:lstStyle/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1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/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2"/>
            <a:ext cx="457200" cy="441325"/>
          </a:xfrm>
        </p:spPr>
        <p:txBody>
          <a:bodyPr/>
          <a:lstStyle/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19236E2-0084-4D69-84F7-5E2E876561CB}" type="datetimeFigureOut">
              <a:rPr lang="en-US" smtClean="0"/>
              <a:pPr/>
              <a:t>5/20/2016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o-RO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18CEEC-062D-4415-B3FF-DEC2E2CCAE18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438400"/>
          </a:xfrm>
        </p:spPr>
        <p:txBody>
          <a:bodyPr>
            <a:normAutofit/>
          </a:bodyPr>
          <a:lstStyle/>
          <a:p>
            <a:r>
              <a:rPr lang="ro-RO" dirty="0" smtClean="0"/>
              <a:t>Federaţia Română de tenis</a:t>
            </a:r>
          </a:p>
          <a:p>
            <a:r>
              <a:rPr lang="ro-RO" dirty="0" smtClean="0"/>
              <a:t>13 Mai 2016</a:t>
            </a:r>
          </a:p>
          <a:p>
            <a:endParaRPr lang="ro-RO" dirty="0" smtClean="0"/>
          </a:p>
          <a:p>
            <a:endParaRPr lang="ro-RO" dirty="0" smtClean="0"/>
          </a:p>
          <a:p>
            <a:r>
              <a:rPr lang="ro-RO" dirty="0" smtClean="0"/>
              <a:t>                           Moşoi Adrian Alexandru</a:t>
            </a:r>
            <a:endParaRPr lang="ro-RO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o-RO" dirty="0" smtClean="0"/>
              <a:t>Performanţa în tenis – ştiinţă sau întâmplare?</a:t>
            </a:r>
            <a:endParaRPr lang="ro-R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"Copilul meu este talentat (cred!)"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o-RO" dirty="0" smtClean="0"/>
              <a:t/>
            </a:r>
            <a:br>
              <a:rPr lang="ro-RO" dirty="0" smtClean="0"/>
            </a:br>
            <a:r>
              <a:rPr lang="ro-RO" sz="4800" dirty="0" smtClean="0"/>
              <a:t>Copiii decid să devină </a:t>
            </a:r>
            <a:br>
              <a:rPr lang="ro-RO" sz="4800" dirty="0" smtClean="0"/>
            </a:br>
            <a:r>
              <a:rPr lang="ro-RO" sz="4800" dirty="0" smtClean="0"/>
              <a:t>sportivi de elită - Nu părinții!</a:t>
            </a:r>
            <a:endParaRPr lang="ro-RO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Performanţa în sport </a:t>
            </a:r>
            <a:endParaRPr lang="ro-RO" dirty="0"/>
          </a:p>
        </p:txBody>
      </p:sp>
      <p:pic>
        <p:nvPicPr>
          <p:cNvPr id="4" name="Content Placeholder 3" descr="Imagini pentru imagini inteligenta iq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76400"/>
            <a:ext cx="64008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51816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/>
              <a:t>Performanţa reprezintă ieşirea de sub curba lui Gauss </a:t>
            </a:r>
          </a:p>
          <a:p>
            <a:pPr algn="ctr"/>
            <a:r>
              <a:rPr lang="ro-RO" dirty="0" smtClean="0"/>
              <a:t>(Pierre de Hillerin).</a:t>
            </a:r>
            <a:endParaRPr lang="ro-RO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09600" y="4267200"/>
            <a:ext cx="1066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V="1">
            <a:off x="7505700" y="4305300"/>
            <a:ext cx="914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" y="4876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Extrema negativă</a:t>
            </a:r>
            <a:endParaRPr lang="ro-RO" dirty="0"/>
          </a:p>
        </p:txBody>
      </p:sp>
      <p:sp>
        <p:nvSpPr>
          <p:cNvPr id="11" name="TextBox 10"/>
          <p:cNvSpPr txBox="1"/>
          <p:nvPr/>
        </p:nvSpPr>
        <p:spPr>
          <a:xfrm>
            <a:off x="7239000" y="4876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Extrema pozitivă</a:t>
            </a:r>
            <a:endParaRPr lang="ro-R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447800"/>
          </a:xfrm>
        </p:spPr>
        <p:txBody>
          <a:bodyPr>
            <a:normAutofit/>
          </a:bodyPr>
          <a:lstStyle/>
          <a:p>
            <a:r>
              <a:rPr lang="en-US" dirty="0" err="1" smtClean="0"/>
              <a:t>Vă</a:t>
            </a:r>
            <a:r>
              <a:rPr lang="en-US" dirty="0" smtClean="0"/>
              <a:t> </a:t>
            </a:r>
            <a:r>
              <a:rPr lang="en-US" dirty="0" err="1" smtClean="0"/>
              <a:t>rog</a:t>
            </a:r>
            <a:r>
              <a:rPr lang="en-US" dirty="0" smtClean="0"/>
              <a:t> </a:t>
            </a:r>
            <a:r>
              <a:rPr lang="en-US" dirty="0" err="1" smtClean="0"/>
              <a:t>să</a:t>
            </a:r>
            <a:r>
              <a:rPr lang="en-US" dirty="0" smtClean="0"/>
              <a:t> </a:t>
            </a:r>
            <a:r>
              <a:rPr lang="en-US" dirty="0" err="1" smtClean="0"/>
              <a:t>priviţi</a:t>
            </a:r>
            <a:r>
              <a:rPr lang="en-US" dirty="0" smtClean="0"/>
              <a:t> </a:t>
            </a:r>
            <a:r>
              <a:rPr lang="en-US" dirty="0" err="1" smtClean="0"/>
              <a:t>următoarele</a:t>
            </a:r>
            <a:r>
              <a:rPr lang="en-US" dirty="0" smtClean="0"/>
              <a:t> </a:t>
            </a:r>
            <a:r>
              <a:rPr lang="en-US" dirty="0" err="1" smtClean="0"/>
              <a:t>imagini</a:t>
            </a:r>
            <a:r>
              <a:rPr lang="en-US" dirty="0" smtClean="0"/>
              <a:t>: </a:t>
            </a:r>
            <a:br>
              <a:rPr lang="en-US" dirty="0" smtClean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o-RO" dirty="0" err="1" smtClean="0"/>
              <a:t>C</a:t>
            </a:r>
            <a:r>
              <a:rPr lang="en-US" dirty="0" smtClean="0"/>
              <a:t>e </a:t>
            </a:r>
            <a:r>
              <a:rPr lang="en-US" dirty="0" err="1" smtClean="0"/>
              <a:t>observaţi</a:t>
            </a:r>
            <a:r>
              <a:rPr lang="en-US" dirty="0" smtClean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fiecare</a:t>
            </a:r>
            <a:r>
              <a:rPr lang="en-US" dirty="0" smtClean="0"/>
              <a:t> </a:t>
            </a:r>
            <a:r>
              <a:rPr lang="en-US" dirty="0" err="1" smtClean="0"/>
              <a:t>figură</a:t>
            </a:r>
            <a:r>
              <a:rPr lang="en-US" dirty="0" smtClean="0"/>
              <a:t>?</a:t>
            </a:r>
            <a:endParaRPr lang="ro-RO" dirty="0" smtClean="0"/>
          </a:p>
          <a:p>
            <a:pPr algn="ctr">
              <a:buNone/>
            </a:pPr>
            <a:endParaRPr lang="ro-RO" dirty="0" smtClean="0"/>
          </a:p>
          <a:p>
            <a:r>
              <a:rPr lang="ro-RO" dirty="0" smtClean="0"/>
              <a:t>Performanţa – o problemă de percepţie</a:t>
            </a:r>
            <a:endParaRPr lang="ro-RO" dirty="0"/>
          </a:p>
        </p:txBody>
      </p:sp>
      <p:pic>
        <p:nvPicPr>
          <p:cNvPr id="4" name="Picture 3" descr="http://arhimania.ro/wp-content/uploads/1/iluzie-optica-figuri-ambigu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581400"/>
            <a:ext cx="8458199" cy="25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MODELE DE IDENTIFICARE A TALENTULUI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8503920" cy="44988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o-RO" dirty="0" smtClean="0"/>
              <a:t> </a:t>
            </a:r>
          </a:p>
          <a:p>
            <a:pPr algn="ctr"/>
            <a:endParaRPr lang="ro-RO" dirty="0" smtClean="0"/>
          </a:p>
          <a:p>
            <a:pPr algn="ctr">
              <a:buNone/>
            </a:pPr>
            <a:r>
              <a:rPr lang="ro-RO" dirty="0" smtClean="0"/>
              <a:t> 1. O selecție / model de natural de performanță</a:t>
            </a:r>
          </a:p>
          <a:p>
            <a:pPr algn="ctr">
              <a:buNone/>
            </a:pPr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>2. Modele bazate științific (în care principiile din  tenis sunt abordate din perspectiva științei sportului). </a:t>
            </a:r>
            <a:endParaRPr lang="ro-R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Avantaje ale identificării talentului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o-RO" dirty="0" smtClean="0"/>
              <a:t>posibilitatea de a dezvolta abilitățile în tenis,</a:t>
            </a:r>
          </a:p>
          <a:p>
            <a:r>
              <a:rPr lang="ro-RO" dirty="0" smtClean="0"/>
              <a:t> a îmbunătăți performanța lor în perioadele cele mai receptive</a:t>
            </a:r>
          </a:p>
          <a:p>
            <a:r>
              <a:rPr lang="ro-RO" dirty="0" smtClean="0"/>
              <a:t>modelele științifice bazate pe utilizarea rezultatelor cercetărilor pentru a produce baterii de teste specifice în tenis. </a:t>
            </a:r>
          </a:p>
          <a:p>
            <a:r>
              <a:rPr lang="en-US" dirty="0" err="1" smtClean="0"/>
              <a:t>Rezultatele</a:t>
            </a:r>
            <a:r>
              <a:rPr lang="en-US" dirty="0" smtClean="0"/>
              <a:t> de la </a:t>
            </a:r>
            <a:r>
              <a:rPr lang="en-US" dirty="0" err="1" smtClean="0"/>
              <a:t>aceste</a:t>
            </a:r>
            <a:r>
              <a:rPr lang="en-US" dirty="0" smtClean="0"/>
              <a:t> </a:t>
            </a:r>
            <a:r>
              <a:rPr lang="en-US" dirty="0" err="1" smtClean="0"/>
              <a:t>teste</a:t>
            </a:r>
            <a:r>
              <a:rPr lang="en-US" dirty="0" smtClean="0"/>
              <a:t> au un </a:t>
            </a:r>
            <a:r>
              <a:rPr lang="en-US" dirty="0" err="1" smtClean="0"/>
              <a:t>nivel</a:t>
            </a:r>
            <a:r>
              <a:rPr lang="en-US" dirty="0" smtClean="0"/>
              <a:t> </a:t>
            </a:r>
            <a:r>
              <a:rPr lang="en-US" dirty="0" err="1" smtClean="0"/>
              <a:t>ridicat</a:t>
            </a:r>
            <a:r>
              <a:rPr lang="en-US" dirty="0" smtClean="0"/>
              <a:t> de </a:t>
            </a:r>
            <a:r>
              <a:rPr lang="en-US" dirty="0" err="1" smtClean="0"/>
              <a:t>fiabilitate</a:t>
            </a:r>
            <a:r>
              <a:rPr lang="en-US" dirty="0" smtClean="0"/>
              <a:t> </a:t>
            </a:r>
            <a:r>
              <a:rPr lang="en-US" dirty="0" err="1" smtClean="0"/>
              <a:t>și</a:t>
            </a:r>
            <a:r>
              <a:rPr lang="en-US" dirty="0" smtClean="0"/>
              <a:t> </a:t>
            </a:r>
            <a:r>
              <a:rPr lang="en-US" dirty="0" err="1" smtClean="0"/>
              <a:t>valabilitate</a:t>
            </a:r>
            <a:r>
              <a:rPr lang="en-US" dirty="0" smtClean="0"/>
              <a:t> </a:t>
            </a:r>
            <a:r>
              <a:rPr lang="en-US" dirty="0" err="1" smtClean="0"/>
              <a:t>și</a:t>
            </a:r>
            <a:r>
              <a:rPr lang="en-US" dirty="0" smtClean="0"/>
              <a:t> </a:t>
            </a:r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err="1" smtClean="0"/>
              <a:t>ajuta</a:t>
            </a:r>
            <a:r>
              <a:rPr lang="en-US" dirty="0" smtClean="0"/>
              <a:t> la </a:t>
            </a:r>
            <a:r>
              <a:rPr lang="en-US" dirty="0" err="1" smtClean="0"/>
              <a:t>reducerea</a:t>
            </a:r>
            <a:r>
              <a:rPr lang="en-US" dirty="0" smtClean="0"/>
              <a:t> </a:t>
            </a:r>
            <a:r>
              <a:rPr lang="en-US" dirty="0" err="1" smtClean="0"/>
              <a:t>timpului</a:t>
            </a:r>
            <a:r>
              <a:rPr lang="en-US" dirty="0" smtClean="0"/>
              <a:t> </a:t>
            </a:r>
            <a:r>
              <a:rPr lang="en-US" dirty="0" err="1" smtClean="0"/>
              <a:t>necesar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a </a:t>
            </a:r>
            <a:r>
              <a:rPr lang="en-US" dirty="0" err="1" smtClean="0"/>
              <a:t>găsi</a:t>
            </a:r>
            <a:r>
              <a:rPr lang="en-US" dirty="0" smtClean="0"/>
              <a:t> </a:t>
            </a:r>
            <a:r>
              <a:rPr lang="en-US" dirty="0" err="1" smtClean="0"/>
              <a:t>jucători</a:t>
            </a:r>
            <a:r>
              <a:rPr lang="en-US" dirty="0" smtClean="0"/>
              <a:t> </a:t>
            </a:r>
            <a:r>
              <a:rPr lang="en-US" dirty="0" err="1" smtClean="0"/>
              <a:t>talentați</a:t>
            </a:r>
            <a:r>
              <a:rPr lang="en-US" dirty="0" smtClean="0"/>
              <a:t>.</a:t>
            </a:r>
          </a:p>
          <a:p>
            <a:endParaRPr lang="ro-R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 smtClean="0"/>
              <a:t>Dezavantaje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o-RO" dirty="0" smtClean="0"/>
              <a:t>adaptările jucatorului de tenis talentat la cerinţele fizice, sociale şi emoţionale ale antrenorilor, </a:t>
            </a:r>
          </a:p>
          <a:p>
            <a:pPr algn="just"/>
            <a:r>
              <a:rPr lang="ro-RO" dirty="0" smtClean="0"/>
              <a:t>programele de formare și concursuri, gradul de luare a deciziilor de către părinți </a:t>
            </a:r>
          </a:p>
          <a:p>
            <a:pPr algn="just"/>
            <a:r>
              <a:rPr lang="en-US" dirty="0" err="1" smtClean="0"/>
              <a:t>posibil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discriminarea</a:t>
            </a:r>
            <a:r>
              <a:rPr lang="en-US" dirty="0" smtClean="0"/>
              <a:t> </a:t>
            </a:r>
            <a:r>
              <a:rPr lang="en-US" dirty="0" err="1" smtClean="0"/>
              <a:t>economică</a:t>
            </a:r>
            <a:r>
              <a:rPr lang="en-US" dirty="0" smtClean="0"/>
              <a:t> (</a:t>
            </a:r>
            <a:r>
              <a:rPr lang="en-US" dirty="0" err="1" smtClean="0"/>
              <a:t>alocarea</a:t>
            </a:r>
            <a:r>
              <a:rPr lang="en-US" dirty="0" smtClean="0"/>
              <a:t> </a:t>
            </a:r>
            <a:r>
              <a:rPr lang="en-US" dirty="0" err="1" smtClean="0"/>
              <a:t>resurselor</a:t>
            </a:r>
            <a:r>
              <a:rPr lang="en-US" dirty="0" smtClean="0"/>
              <a:t>), </a:t>
            </a:r>
            <a:endParaRPr lang="ro-RO" dirty="0" smtClean="0"/>
          </a:p>
          <a:p>
            <a:pPr algn="just"/>
            <a:r>
              <a:rPr lang="ro-RO" dirty="0" smtClean="0"/>
              <a:t> abilitățile și aptitudinile prezentate la o vârstă fragedă, nu traduce în mod automat în dezvoltarea talentelor și performanță.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Informaţii utile 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La grupele de vârstă mai tinere (10 și 12) și experiența slabă de joc, abilități tehnice și maturitatea biologică</a:t>
            </a:r>
            <a:br>
              <a:rPr lang="ro-RO" dirty="0" smtClean="0">
                <a:latin typeface="Times New Roman" pitchFamily="18" charset="0"/>
                <a:cs typeface="Times New Roman" pitchFamily="18" charset="0"/>
              </a:rPr>
            </a:b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sunt factorii care afectează în rezultatele. </a:t>
            </a:r>
          </a:p>
          <a:p>
            <a:pPr algn="just"/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Când jucătorul ajunge la vârsta de 13 sau 14 de ani, aptitudinile specifice  jocului de tenis, în special viteza de reacție și agilitate, devin mult mai importante în</a:t>
            </a:r>
            <a:br>
              <a:rPr lang="ro-RO" dirty="0" smtClean="0">
                <a:latin typeface="Times New Roman" pitchFamily="18" charset="0"/>
                <a:cs typeface="Times New Roman" pitchFamily="18" charset="0"/>
              </a:rPr>
            </a:b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determinarea performanței. </a:t>
            </a:r>
          </a:p>
          <a:p>
            <a:pPr algn="just"/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De la aproximativ 16 (fetele - mai devreme), factorii precum puterea, forme de viteză și de anduranță joacă un rol tot mai important în îndeplinirea rezultatelor.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Premise ai performanţei în tenis 1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o-RO" dirty="0" smtClean="0"/>
          </a:p>
          <a:p>
            <a:r>
              <a:rPr lang="ro-RO" dirty="0" smtClean="0"/>
              <a:t>S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unt cu 3-5 luni mai tineri decât vârsta medie a grupului.</a:t>
            </a: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Au fost mai slabi la vârsta de 12/13 ani în comparaţie cu media</a:t>
            </a: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Au fost mai puțin puternici.</a:t>
            </a: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Sunt mult mai agili decât cei mai buni jucători de la 12/13.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Premise ai performanţei în tenis 2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Vârsta medie de pornire în tenis a fost de șase ani. Ei au început să joace în turnee la nouă și au început să se joace în afara propriei lor țări, ocazional, la vârsta de 11 ani</a:t>
            </a:r>
          </a:p>
          <a:p>
            <a:pPr>
              <a:buNone/>
            </a:pPr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Au jucat 45-50 meciuri de simplu pe an, plus 15 meciuri de dublu, număr mai mic decât media vârstei de turnee.</a:t>
            </a:r>
          </a:p>
          <a:p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Au practicat în jur de 10 ore pe săptămână, care a fost sub media grupului, și două până la patru ore mai putin în comparaţie cu cei mai buni jucători la ani 12/13.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Premise ai performanţei în tenis 3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Fac exerciţii de pregătire fizică cu 2 ore mai mult decât media grupului.</a:t>
            </a:r>
          </a:p>
          <a:p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Fac antrenamente fizice de aproximativ 5 până la 6 ore pe săptămână.</a:t>
            </a:r>
          </a:p>
          <a:p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De obicei, cel puțin unul dintre părinții lor a fost un jucător de tenis.</a:t>
            </a:r>
          </a:p>
          <a:p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Părinții au o relaţie de susţinere, nu se implică exclusiv în jocul sportivului.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RECOMNADĂRI ÎN FORMARE</a:t>
            </a:r>
            <a:endParaRPr lang="ro-R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301625" y="1527176"/>
          <a:ext cx="8504238" cy="510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746"/>
                <a:gridCol w="2834746"/>
                <a:gridCol w="2834746"/>
              </a:tblGrid>
              <a:tr h="6304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Faza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dezvoltare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Tenis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Non - tenis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04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Explorare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(4-7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2-4</a:t>
                      </a:r>
                      <a:r>
                        <a:rPr lang="en-US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ore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(30 %)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5-7 ore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(70 %)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5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Dezvoltare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(7-10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7-8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o-RO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5-7</a:t>
                      </a:r>
                      <a:r>
                        <a:rPr lang="en-US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ore)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40-50%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9-10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o-RO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6-9</a:t>
                      </a:r>
                      <a:r>
                        <a:rPr lang="en-US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ore)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50-60%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o-RO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o-RO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ore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30 – 35%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5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Încurajarea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de a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juca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tenis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10-12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10-1</a:t>
                      </a:r>
                      <a:r>
                        <a:rPr lang="ro-RO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o-RO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ore</a:t>
                      </a:r>
                      <a:endParaRPr lang="en-US" sz="1800" b="1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60-65%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6-8 ore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30-35%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07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Jocul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tenis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în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sine (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sporire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12-15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12-13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12-14 ore 60-70%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14-15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16-20 de ore </a:t>
                      </a:r>
                      <a:endParaRPr lang="ro-RO" sz="18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65-70</a:t>
                      </a:r>
                      <a:r>
                        <a:rPr lang="ro-RO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6-8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ore</a:t>
                      </a:r>
                      <a:endParaRPr lang="ro-RO" sz="18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i="1" dirty="0" smtClean="0">
                          <a:latin typeface="Times New Roman"/>
                          <a:ea typeface="Calibri"/>
                          <a:cs typeface="Times New Roman"/>
                        </a:rPr>
                        <a:t>30-35%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5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Tenisul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cultivat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o-RO" sz="18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15-17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ro-RO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o-RO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20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de ore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65-75 %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6-8 ore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35-25 %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5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Performanţa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peste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17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Activitatea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este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influenţată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planul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turnee</a:t>
                      </a:r>
                      <a:endParaRPr lang="en-US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>
            <a:off x="6248400" y="5791200"/>
            <a:ext cx="18288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Recomandări în formare 2</a:t>
            </a:r>
            <a:br>
              <a:rPr lang="ro-RO" dirty="0" smtClean="0"/>
            </a:br>
            <a:r>
              <a:rPr lang="ro-RO" dirty="0" smtClean="0"/>
              <a:t>Model Eriksson (10.000 de ore în 10 ani)</a:t>
            </a:r>
            <a:endParaRPr lang="ro-R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3" y="1563382"/>
          <a:ext cx="8842376" cy="4848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0594"/>
                <a:gridCol w="2210594"/>
                <a:gridCol w="2210594"/>
                <a:gridCol w="2210594"/>
              </a:tblGrid>
              <a:tr h="2807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Faza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dezvoltare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Turnee</a:t>
                      </a:r>
                      <a:r>
                        <a:rPr lang="ro-RO" sz="1400" baseline="0" dirty="0" smtClean="0"/>
                        <a:t> pe an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Meciuri pe</a:t>
                      </a:r>
                      <a:r>
                        <a:rPr lang="ro-RO" sz="1400" baseline="0" dirty="0" smtClean="0"/>
                        <a:t> an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 smtClean="0"/>
                        <a:t>Tip de turnee</a:t>
                      </a:r>
                      <a:endParaRPr lang="ro-RO" sz="1400" dirty="0"/>
                    </a:p>
                  </a:txBody>
                  <a:tcPr/>
                </a:tc>
              </a:tr>
              <a:tr h="4773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Explorare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(4-7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Simple, jocuri pe scor distractive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o-RO" sz="1400" dirty="0"/>
                    </a:p>
                  </a:txBody>
                  <a:tcPr/>
                </a:tc>
              </a:tr>
              <a:tr h="4773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Dezvoltare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(7-10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6-8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25 de dublu</a:t>
                      </a:r>
                    </a:p>
                    <a:p>
                      <a:pPr algn="ctr"/>
                      <a:r>
                        <a:rPr lang="ro-RO" sz="1400" dirty="0" smtClean="0"/>
                        <a:t>18</a:t>
                      </a:r>
                      <a:r>
                        <a:rPr lang="ro-RO" sz="1400" baseline="0" dirty="0" smtClean="0"/>
                        <a:t> – 24 simplu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 smtClean="0"/>
                        <a:t>Fără difernţe de vârstă şi gen</a:t>
                      </a:r>
                      <a:endParaRPr lang="ro-RO" sz="1400" dirty="0"/>
                    </a:p>
                  </a:txBody>
                  <a:tcPr/>
                </a:tc>
              </a:tr>
              <a:tr h="6738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Încurajarea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de a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juca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tenis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10-12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10-15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35-45</a:t>
                      </a:r>
                      <a:r>
                        <a:rPr lang="ro-RO" sz="1400" baseline="0" dirty="0" smtClean="0"/>
                        <a:t> singles</a:t>
                      </a:r>
                    </a:p>
                    <a:p>
                      <a:pPr algn="ctr"/>
                      <a:r>
                        <a:rPr lang="ro-RO" sz="1400" baseline="0" dirty="0" smtClean="0"/>
                        <a:t>25 + dublu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baseline="0" dirty="0" smtClean="0"/>
                        <a:t> turnee în oraş, 2-3 turnee naţionale, 1 turneu intrenaţional</a:t>
                      </a:r>
                      <a:endParaRPr lang="ro-RO" sz="1400" dirty="0"/>
                    </a:p>
                  </a:txBody>
                  <a:tcPr/>
                </a:tc>
              </a:tr>
              <a:tr h="745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Jocul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tenis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în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sine (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sporire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12-15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12-17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50-60 simplu</a:t>
                      </a:r>
                    </a:p>
                    <a:p>
                      <a:pPr algn="ctr"/>
                      <a:r>
                        <a:rPr lang="ro-RO" sz="1400" dirty="0" smtClean="0"/>
                        <a:t>30 +</a:t>
                      </a:r>
                      <a:r>
                        <a:rPr lang="ro-RO" sz="1400" baseline="0" dirty="0" smtClean="0"/>
                        <a:t> dublu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aseline="0" dirty="0" smtClean="0"/>
                        <a:t>4-5  turnee în oraş, 3-4 turnee naţionale, 3 turneu intrenaţional</a:t>
                      </a:r>
                      <a:endParaRPr lang="ro-RO" sz="1400" dirty="0" smtClean="0"/>
                    </a:p>
                  </a:txBody>
                  <a:tcPr/>
                </a:tc>
              </a:tr>
              <a:tr h="915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Tenisul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cultivat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o-RO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15-17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18-22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60-80 simplu</a:t>
                      </a:r>
                    </a:p>
                    <a:p>
                      <a:pPr algn="ctr"/>
                      <a:r>
                        <a:rPr lang="ro-RO" sz="1400" dirty="0" smtClean="0"/>
                        <a:t>35 +</a:t>
                      </a:r>
                      <a:r>
                        <a:rPr lang="ro-RO" sz="1400" baseline="0" dirty="0" smtClean="0"/>
                        <a:t> dublu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aseline="0" dirty="0" smtClean="0"/>
                        <a:t>4-5  turnee în oraş, 3-4 turnee naţionale, 3 turneu intrenaţional</a:t>
                      </a:r>
                      <a:endParaRPr lang="ro-RO" sz="1400" dirty="0" smtClean="0"/>
                    </a:p>
                    <a:p>
                      <a:endParaRPr lang="ro-RO" sz="1400" dirty="0"/>
                    </a:p>
                  </a:txBody>
                  <a:tcPr/>
                </a:tc>
              </a:tr>
              <a:tr h="10856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Performanţa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peste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17 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ani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20-30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 smtClean="0"/>
                        <a:t>80-100 simplu</a:t>
                      </a:r>
                    </a:p>
                    <a:p>
                      <a:pPr algn="ctr"/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aseline="0" dirty="0" smtClean="0"/>
                        <a:t>turnee naţionale, turnee intrenaţional (Atp-WTA)</a:t>
                      </a:r>
                      <a:endParaRPr lang="ro-RO" sz="1400" dirty="0" smtClean="0"/>
                    </a:p>
                    <a:p>
                      <a:endParaRPr lang="ro-RO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Left Arrow 4"/>
          <p:cNvSpPr/>
          <p:nvPr/>
        </p:nvSpPr>
        <p:spPr>
          <a:xfrm>
            <a:off x="4953000" y="1905000"/>
            <a:ext cx="1447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Left Arrow 5"/>
          <p:cNvSpPr/>
          <p:nvPr/>
        </p:nvSpPr>
        <p:spPr>
          <a:xfrm>
            <a:off x="7315200" y="1905000"/>
            <a:ext cx="1447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Susţinerea logistică a sportivilor</a:t>
            </a:r>
            <a:r>
              <a:rPr lang="en-US" smtClean="0"/>
              <a:t> 1</a:t>
            </a:r>
            <a:endParaRPr lang="ro-R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219200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57912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Model de organizare pentru sportivi – Federaţia Cehiei de tenis</a:t>
            </a:r>
            <a:endParaRPr lang="ro-RO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Susţinerea logistică a sportivilor</a:t>
            </a:r>
            <a:r>
              <a:rPr lang="en-US" dirty="0" smtClean="0"/>
              <a:t> 2</a:t>
            </a:r>
            <a:endParaRPr lang="ro-R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3806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00200" y="55626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Model de organizare – Federaţia Franceză de tenis</a:t>
            </a:r>
            <a:endParaRPr lang="ro-RO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o-RO" sz="6000" dirty="0" smtClean="0"/>
          </a:p>
          <a:p>
            <a:pPr algn="ctr">
              <a:buNone/>
            </a:pPr>
            <a:r>
              <a:rPr lang="ro-RO" sz="6000" dirty="0" smtClean="0"/>
              <a:t>Vă mulţumesc</a:t>
            </a:r>
          </a:p>
          <a:p>
            <a:pPr algn="ctr">
              <a:buNone/>
            </a:pPr>
            <a:endParaRPr lang="ro-RO" sz="6000" dirty="0" smtClean="0"/>
          </a:p>
          <a:p>
            <a:pPr algn="ctr">
              <a:buNone/>
            </a:pPr>
            <a:r>
              <a:rPr lang="ro-RO" sz="6000" dirty="0" smtClean="0"/>
              <a:t>ÎNTREBĂRI? </a:t>
            </a:r>
            <a:endParaRPr lang="ro-RO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199</TotalTime>
  <Words>831</Words>
  <Application>Microsoft Office PowerPoint</Application>
  <PresentationFormat>On-screen Show (4:3)</PresentationFormat>
  <Paragraphs>152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Civic</vt:lpstr>
      <vt:lpstr>Performanţa în tenis – ştiinţă sau întâmplare?</vt:lpstr>
      <vt:lpstr>"Copilul meu este talentat (cred!)"</vt:lpstr>
      <vt:lpstr>Performanţa în sport </vt:lpstr>
      <vt:lpstr>Vă rog să priviţi următoarele imagini:  </vt:lpstr>
      <vt:lpstr>MODELE DE IDENTIFICARE A TALENTULUI</vt:lpstr>
      <vt:lpstr>Avantaje ale identificării talentului</vt:lpstr>
      <vt:lpstr>Dezavantaje</vt:lpstr>
      <vt:lpstr>Informaţii utile </vt:lpstr>
      <vt:lpstr>Premise ai performanţei în tenis 1</vt:lpstr>
      <vt:lpstr>Premise ai performanţei în tenis 2</vt:lpstr>
      <vt:lpstr>Premise ai performanţei în tenis 3</vt:lpstr>
      <vt:lpstr>RECOMNADĂRI ÎN FORMARE</vt:lpstr>
      <vt:lpstr>Recomandări în formare 2 Model Eriksson (10.000 de ore în 10 ani)</vt:lpstr>
      <vt:lpstr>Susţinerea logistică a sportivilor 1</vt:lpstr>
      <vt:lpstr>Susţinerea logistică a sportivilor 2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IDENTIFICAREA TALENTULUI ÎN TENIS LA COPII</dc:title>
  <dc:creator>User</dc:creator>
  <cp:lastModifiedBy>macca</cp:lastModifiedBy>
  <cp:revision>23</cp:revision>
  <dcterms:created xsi:type="dcterms:W3CDTF">2015-05-22T08:25:53Z</dcterms:created>
  <dcterms:modified xsi:type="dcterms:W3CDTF">2016-05-20T10:45:02Z</dcterms:modified>
</cp:coreProperties>
</file>