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8" r:id="rId4"/>
    <p:sldId id="261" r:id="rId5"/>
    <p:sldId id="268" r:id="rId6"/>
    <p:sldId id="308" r:id="rId7"/>
    <p:sldId id="263" r:id="rId8"/>
    <p:sldId id="266" r:id="rId9"/>
    <p:sldId id="267" r:id="rId10"/>
    <p:sldId id="264" r:id="rId11"/>
    <p:sldId id="269" r:id="rId12"/>
    <p:sldId id="309" r:id="rId13"/>
    <p:sldId id="303" r:id="rId14"/>
    <p:sldId id="274" r:id="rId15"/>
    <p:sldId id="272" r:id="rId16"/>
    <p:sldId id="273" r:id="rId17"/>
    <p:sldId id="275" r:id="rId18"/>
    <p:sldId id="276" r:id="rId19"/>
    <p:sldId id="278" r:id="rId20"/>
    <p:sldId id="277" r:id="rId21"/>
    <p:sldId id="291" r:id="rId22"/>
    <p:sldId id="279" r:id="rId23"/>
    <p:sldId id="280" r:id="rId24"/>
    <p:sldId id="281" r:id="rId25"/>
    <p:sldId id="283" r:id="rId26"/>
    <p:sldId id="282" r:id="rId27"/>
    <p:sldId id="293" r:id="rId28"/>
    <p:sldId id="298" r:id="rId29"/>
    <p:sldId id="304" r:id="rId30"/>
    <p:sldId id="305" r:id="rId31"/>
    <p:sldId id="306" r:id="rId32"/>
    <p:sldId id="307" r:id="rId33"/>
    <p:sldId id="284" r:id="rId34"/>
    <p:sldId id="295" r:id="rId35"/>
    <p:sldId id="302" r:id="rId36"/>
    <p:sldId id="310" r:id="rId37"/>
    <p:sldId id="300" r:id="rId38"/>
    <p:sldId id="301" r:id="rId39"/>
    <p:sldId id="288" r:id="rId40"/>
    <p:sldId id="290" r:id="rId41"/>
    <p:sldId id="285" r:id="rId42"/>
    <p:sldId id="296" r:id="rId43"/>
    <p:sldId id="286" r:id="rId44"/>
    <p:sldId id="292" r:id="rId45"/>
    <p:sldId id="297" r:id="rId46"/>
    <p:sldId id="289" r:id="rId47"/>
    <p:sldId id="299" r:id="rId48"/>
    <p:sldId id="29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77" autoAdjust="0"/>
    <p:restoredTop sz="94660"/>
  </p:normalViewPr>
  <p:slideViewPr>
    <p:cSldViewPr>
      <p:cViewPr>
        <p:scale>
          <a:sx n="59" d="100"/>
          <a:sy n="59" d="100"/>
        </p:scale>
        <p:origin x="-162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E9651-32BE-4C1C-AEFA-6BB32A542B04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D9545E5-F7C6-4766-B91A-12691B6A4508}">
      <dgm:prSet phldrT="[Text]" custT="1"/>
      <dgm:spPr/>
      <dgm:t>
        <a:bodyPr/>
        <a:lstStyle/>
        <a:p>
          <a:r>
            <a:rPr lang="en-GB" sz="2000" b="1" dirty="0" smtClean="0">
              <a:solidFill>
                <a:srgbClr val="002060"/>
              </a:solidFill>
            </a:rPr>
            <a:t>EFORTURILE MAXIMALE (anaerobe)</a:t>
          </a:r>
          <a:endParaRPr lang="en-GB" sz="2000" b="1" dirty="0">
            <a:solidFill>
              <a:srgbClr val="002060"/>
            </a:solidFill>
          </a:endParaRPr>
        </a:p>
      </dgm:t>
    </dgm:pt>
    <dgm:pt modelId="{07DDD576-D03B-4CA6-848E-9259F9777EE3}" type="parTrans" cxnId="{8DC75714-F2BB-4E03-AA0E-6C6FCFEDB574}">
      <dgm:prSet/>
      <dgm:spPr/>
      <dgm:t>
        <a:bodyPr/>
        <a:lstStyle/>
        <a:p>
          <a:endParaRPr lang="en-GB"/>
        </a:p>
      </dgm:t>
    </dgm:pt>
    <dgm:pt modelId="{DF1298F1-8588-400D-B25C-85BDB6040CA5}" type="sibTrans" cxnId="{8DC75714-F2BB-4E03-AA0E-6C6FCFEDB574}">
      <dgm:prSet/>
      <dgm:spPr/>
      <dgm:t>
        <a:bodyPr/>
        <a:lstStyle/>
        <a:p>
          <a:endParaRPr lang="en-GB"/>
        </a:p>
      </dgm:t>
    </dgm:pt>
    <dgm:pt modelId="{45EA3EFA-C3CC-43EC-8564-8116331298B1}">
      <dgm:prSet phldrT="[Text]"/>
      <dgm:spPr/>
      <dgm:t>
        <a:bodyPr/>
        <a:lstStyle/>
        <a:p>
          <a:r>
            <a:rPr lang="en-GB" dirty="0" smtClean="0"/>
            <a:t>Sprint la </a:t>
          </a:r>
          <a:r>
            <a:rPr lang="en-GB" dirty="0" err="1" smtClean="0"/>
            <a:t>minge</a:t>
          </a:r>
          <a:endParaRPr lang="en-GB" dirty="0"/>
        </a:p>
      </dgm:t>
    </dgm:pt>
    <dgm:pt modelId="{5FBFC1BE-EB71-4FDF-941B-2435B9BE6B9E}" type="parTrans" cxnId="{1115011D-994A-4A7F-A2F9-4DC758C77EFA}">
      <dgm:prSet/>
      <dgm:spPr/>
      <dgm:t>
        <a:bodyPr/>
        <a:lstStyle/>
        <a:p>
          <a:endParaRPr lang="en-GB"/>
        </a:p>
      </dgm:t>
    </dgm:pt>
    <dgm:pt modelId="{2ABB703D-A35D-467E-8929-9B4DF739CA9B}" type="sibTrans" cxnId="{1115011D-994A-4A7F-A2F9-4DC758C77EFA}">
      <dgm:prSet/>
      <dgm:spPr/>
      <dgm:t>
        <a:bodyPr/>
        <a:lstStyle/>
        <a:p>
          <a:endParaRPr lang="en-GB"/>
        </a:p>
      </dgm:t>
    </dgm:pt>
    <dgm:pt modelId="{7ABE0B4B-8E8B-47B4-91C5-DDDAF590A5AD}">
      <dgm:prSet phldrT="[Text]"/>
      <dgm:spPr/>
      <dgm:t>
        <a:bodyPr/>
        <a:lstStyle/>
        <a:p>
          <a:r>
            <a:rPr lang="en-GB" dirty="0" err="1" smtClean="0"/>
            <a:t>Lovitura</a:t>
          </a:r>
          <a:endParaRPr lang="en-GB" dirty="0"/>
        </a:p>
      </dgm:t>
    </dgm:pt>
    <dgm:pt modelId="{FFB2539F-CEB8-4949-B255-B5EF8AB0B207}" type="parTrans" cxnId="{BA0EA842-5186-42CC-B4C4-888F92E70660}">
      <dgm:prSet/>
      <dgm:spPr/>
      <dgm:t>
        <a:bodyPr/>
        <a:lstStyle/>
        <a:p>
          <a:endParaRPr lang="en-GB"/>
        </a:p>
      </dgm:t>
    </dgm:pt>
    <dgm:pt modelId="{DCBCAD58-C44E-4AF5-BC3A-AB86A86BD0DA}" type="sibTrans" cxnId="{BA0EA842-5186-42CC-B4C4-888F92E70660}">
      <dgm:prSet/>
      <dgm:spPr/>
      <dgm:t>
        <a:bodyPr/>
        <a:lstStyle/>
        <a:p>
          <a:endParaRPr lang="en-GB"/>
        </a:p>
      </dgm:t>
    </dgm:pt>
    <dgm:pt modelId="{9363ED18-98EF-4796-B1E7-40D38B49BEBA}">
      <dgm:prSet phldrT="[Text]" custT="1"/>
      <dgm:spPr/>
      <dgm:t>
        <a:bodyPr/>
        <a:lstStyle/>
        <a:p>
          <a:r>
            <a:rPr lang="en-GB" sz="2000" b="1" dirty="0" smtClean="0">
              <a:solidFill>
                <a:srgbClr val="7030A0"/>
              </a:solidFill>
            </a:rPr>
            <a:t>DATORIE DE OXIGEN</a:t>
          </a:r>
          <a:endParaRPr lang="en-GB" sz="2000" b="1" dirty="0">
            <a:solidFill>
              <a:srgbClr val="7030A0"/>
            </a:solidFill>
          </a:endParaRPr>
        </a:p>
      </dgm:t>
    </dgm:pt>
    <dgm:pt modelId="{6164F841-45BB-4962-8835-ED47A76F3322}" type="parTrans" cxnId="{A3BDF40D-6488-4526-B8DD-D182EA99E8BA}">
      <dgm:prSet/>
      <dgm:spPr/>
      <dgm:t>
        <a:bodyPr/>
        <a:lstStyle/>
        <a:p>
          <a:endParaRPr lang="en-GB"/>
        </a:p>
      </dgm:t>
    </dgm:pt>
    <dgm:pt modelId="{65AE436A-B06C-4AC6-97CA-C645DDBE1062}" type="sibTrans" cxnId="{A3BDF40D-6488-4526-B8DD-D182EA99E8BA}">
      <dgm:prSet/>
      <dgm:spPr/>
      <dgm:t>
        <a:bodyPr/>
        <a:lstStyle/>
        <a:p>
          <a:endParaRPr lang="en-GB"/>
        </a:p>
      </dgm:t>
    </dgm:pt>
    <dgm:pt modelId="{BB5C5C9F-19F0-4387-B0DD-37B4B715E2C9}">
      <dgm:prSet phldrT="[Text]"/>
      <dgm:spPr/>
      <dgm:t>
        <a:bodyPr/>
        <a:lstStyle/>
        <a:p>
          <a:r>
            <a:rPr lang="en-GB" dirty="0" err="1" smtClean="0"/>
            <a:t>Senzatie</a:t>
          </a:r>
          <a:r>
            <a:rPr lang="en-GB" dirty="0" smtClean="0"/>
            <a:t> de </a:t>
          </a:r>
          <a:r>
            <a:rPr lang="en-GB" dirty="0" err="1" smtClean="0"/>
            <a:t>lipsa</a:t>
          </a:r>
          <a:r>
            <a:rPr lang="en-GB" dirty="0" smtClean="0"/>
            <a:t> de </a:t>
          </a:r>
          <a:r>
            <a:rPr lang="en-GB" dirty="0" err="1" smtClean="0"/>
            <a:t>aer</a:t>
          </a:r>
          <a:endParaRPr lang="en-GB" dirty="0"/>
        </a:p>
      </dgm:t>
    </dgm:pt>
    <dgm:pt modelId="{43FE1C62-4263-4BFB-9B1A-578DA656FC6F}" type="parTrans" cxnId="{588ABE86-F53F-4B18-8547-E5F13BC0784E}">
      <dgm:prSet/>
      <dgm:spPr/>
      <dgm:t>
        <a:bodyPr/>
        <a:lstStyle/>
        <a:p>
          <a:endParaRPr lang="en-GB"/>
        </a:p>
      </dgm:t>
    </dgm:pt>
    <dgm:pt modelId="{4BB56D6E-4A29-4046-A2DA-55FF29249B1C}" type="sibTrans" cxnId="{588ABE86-F53F-4B18-8547-E5F13BC0784E}">
      <dgm:prSet/>
      <dgm:spPr/>
      <dgm:t>
        <a:bodyPr/>
        <a:lstStyle/>
        <a:p>
          <a:endParaRPr lang="en-GB"/>
        </a:p>
      </dgm:t>
    </dgm:pt>
    <dgm:pt modelId="{1F1A5B49-FBC2-4560-87D0-253F13A896CA}">
      <dgm:prSet phldrT="[Text]"/>
      <dgm:spPr/>
      <dgm:t>
        <a:bodyPr/>
        <a:lstStyle/>
        <a:p>
          <a:r>
            <a:rPr lang="en-GB" dirty="0" err="1" smtClean="0"/>
            <a:t>Scade</a:t>
          </a:r>
          <a:r>
            <a:rPr lang="en-GB" dirty="0" smtClean="0"/>
            <a:t> </a:t>
          </a:r>
          <a:r>
            <a:rPr lang="en-GB" dirty="0" err="1" smtClean="0"/>
            <a:t>acuratetea</a:t>
          </a:r>
          <a:r>
            <a:rPr lang="en-GB" dirty="0" smtClean="0"/>
            <a:t> </a:t>
          </a:r>
          <a:r>
            <a:rPr lang="en-GB" dirty="0" err="1" smtClean="0"/>
            <a:t>loviturilor</a:t>
          </a:r>
          <a:endParaRPr lang="en-GB" dirty="0"/>
        </a:p>
      </dgm:t>
    </dgm:pt>
    <dgm:pt modelId="{B5577ED1-FA36-4E03-B893-A868206ADD1D}" type="parTrans" cxnId="{17D09A30-CCDB-4DF2-8DBA-E03AFFD60A67}">
      <dgm:prSet/>
      <dgm:spPr/>
      <dgm:t>
        <a:bodyPr/>
        <a:lstStyle/>
        <a:p>
          <a:endParaRPr lang="en-GB"/>
        </a:p>
      </dgm:t>
    </dgm:pt>
    <dgm:pt modelId="{715E1D10-3F99-4FB5-B4E9-1C2FE6E063CF}" type="sibTrans" cxnId="{17D09A30-CCDB-4DF2-8DBA-E03AFFD60A67}">
      <dgm:prSet/>
      <dgm:spPr/>
      <dgm:t>
        <a:bodyPr/>
        <a:lstStyle/>
        <a:p>
          <a:endParaRPr lang="en-GB"/>
        </a:p>
      </dgm:t>
    </dgm:pt>
    <dgm:pt modelId="{3C5A254F-48B3-460A-9561-178A4ABC8E38}">
      <dgm:prSet phldrT="[Text]" custT="1"/>
      <dgm:spPr/>
      <dgm:t>
        <a:bodyPr/>
        <a:lstStyle/>
        <a:p>
          <a:r>
            <a:rPr lang="en-GB" sz="2400" b="1" dirty="0" smtClean="0">
              <a:solidFill>
                <a:schemeClr val="bg1">
                  <a:lumMod val="95000"/>
                  <a:lumOff val="5000"/>
                </a:schemeClr>
              </a:solidFill>
            </a:rPr>
            <a:t>VO2max (</a:t>
          </a:r>
          <a:r>
            <a:rPr lang="en-GB" sz="2400" b="1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parametru</a:t>
          </a:r>
          <a:r>
            <a:rPr lang="en-GB" sz="2400" b="1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GB" sz="2400" b="1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aerob</a:t>
          </a:r>
          <a:r>
            <a:rPr lang="en-GB" sz="1600" b="1" dirty="0" smtClean="0">
              <a:solidFill>
                <a:schemeClr val="bg1">
                  <a:lumMod val="95000"/>
                  <a:lumOff val="5000"/>
                </a:schemeClr>
              </a:solidFill>
            </a:rPr>
            <a:t>)</a:t>
          </a:r>
          <a:endParaRPr lang="en-GB" sz="1600" b="1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AEB1E94-073A-4C50-AB0E-B3B2FC1DF11A}" type="parTrans" cxnId="{96FCF16A-8A86-48E3-8554-545BAFE7937C}">
      <dgm:prSet/>
      <dgm:spPr/>
      <dgm:t>
        <a:bodyPr/>
        <a:lstStyle/>
        <a:p>
          <a:endParaRPr lang="en-GB"/>
        </a:p>
      </dgm:t>
    </dgm:pt>
    <dgm:pt modelId="{143CE5C7-75ED-416A-AA28-01487799ABCC}" type="sibTrans" cxnId="{96FCF16A-8A86-48E3-8554-545BAFE7937C}">
      <dgm:prSet/>
      <dgm:spPr/>
      <dgm:t>
        <a:bodyPr/>
        <a:lstStyle/>
        <a:p>
          <a:endParaRPr lang="en-GB"/>
        </a:p>
      </dgm:t>
    </dgm:pt>
    <dgm:pt modelId="{BB04BD3E-B8D4-4DB4-A13F-A6F0758DED1B}">
      <dgm:prSet phldrT="[Text]"/>
      <dgm:spPr/>
      <dgm:t>
        <a:bodyPr/>
        <a:lstStyle/>
        <a:p>
          <a:r>
            <a:rPr lang="en-GB" dirty="0" smtClean="0"/>
            <a:t>Mare = </a:t>
          </a:r>
          <a:r>
            <a:rPr lang="en-GB" dirty="0" err="1" smtClean="0"/>
            <a:t>plata</a:t>
          </a:r>
          <a:r>
            <a:rPr lang="en-GB" dirty="0" smtClean="0"/>
            <a:t> </a:t>
          </a:r>
          <a:r>
            <a:rPr lang="en-GB" dirty="0" err="1" smtClean="0"/>
            <a:t>rapida</a:t>
          </a:r>
          <a:endParaRPr lang="en-GB" dirty="0"/>
        </a:p>
      </dgm:t>
    </dgm:pt>
    <dgm:pt modelId="{D9565FB9-9EAB-46AA-99D2-8703E44FDF45}" type="parTrans" cxnId="{D6DF749F-C331-4E0D-98CD-645394937166}">
      <dgm:prSet/>
      <dgm:spPr/>
      <dgm:t>
        <a:bodyPr/>
        <a:lstStyle/>
        <a:p>
          <a:endParaRPr lang="en-GB"/>
        </a:p>
      </dgm:t>
    </dgm:pt>
    <dgm:pt modelId="{AB2F0C8B-D5E7-43ED-A99A-03E0623C84C5}" type="sibTrans" cxnId="{D6DF749F-C331-4E0D-98CD-645394937166}">
      <dgm:prSet/>
      <dgm:spPr/>
      <dgm:t>
        <a:bodyPr/>
        <a:lstStyle/>
        <a:p>
          <a:endParaRPr lang="en-GB"/>
        </a:p>
      </dgm:t>
    </dgm:pt>
    <dgm:pt modelId="{A1A66D95-2CC3-4B85-98A0-42C6CAF64ECD}">
      <dgm:prSet phldrT="[Text]"/>
      <dgm:spPr/>
      <dgm:t>
        <a:bodyPr/>
        <a:lstStyle/>
        <a:p>
          <a:r>
            <a:rPr lang="en-GB" dirty="0" err="1" smtClean="0"/>
            <a:t>Mic</a:t>
          </a:r>
          <a:r>
            <a:rPr lang="en-GB" dirty="0" smtClean="0"/>
            <a:t> = </a:t>
          </a:r>
          <a:r>
            <a:rPr lang="en-GB" dirty="0" err="1" smtClean="0"/>
            <a:t>plata</a:t>
          </a:r>
          <a:r>
            <a:rPr lang="en-GB" dirty="0" smtClean="0"/>
            <a:t> </a:t>
          </a:r>
          <a:r>
            <a:rPr lang="en-GB" dirty="0" err="1" smtClean="0"/>
            <a:t>lenta</a:t>
          </a:r>
          <a:endParaRPr lang="en-GB" dirty="0"/>
        </a:p>
      </dgm:t>
    </dgm:pt>
    <dgm:pt modelId="{D764557F-CCBD-4648-9C42-4CC8E0602AA8}" type="parTrans" cxnId="{E55717A6-BF5B-426A-870D-0F3E25529070}">
      <dgm:prSet/>
      <dgm:spPr/>
      <dgm:t>
        <a:bodyPr/>
        <a:lstStyle/>
        <a:p>
          <a:endParaRPr lang="en-GB"/>
        </a:p>
      </dgm:t>
    </dgm:pt>
    <dgm:pt modelId="{C763B602-D3FB-40F5-B2E4-82E7D5BDC7C0}" type="sibTrans" cxnId="{E55717A6-BF5B-426A-870D-0F3E25529070}">
      <dgm:prSet/>
      <dgm:spPr/>
      <dgm:t>
        <a:bodyPr/>
        <a:lstStyle/>
        <a:p>
          <a:endParaRPr lang="en-GB"/>
        </a:p>
      </dgm:t>
    </dgm:pt>
    <dgm:pt modelId="{005B5C54-0530-4E44-8603-2C077A4EEB9F}" type="pres">
      <dgm:prSet presAssocID="{075E9651-32BE-4C1C-AEFA-6BB32A542B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B70B9B4-D766-417F-AF63-54747DA93717}" type="pres">
      <dgm:prSet presAssocID="{3C5A254F-48B3-460A-9561-178A4ABC8E38}" presName="boxAndChildren" presStyleCnt="0"/>
      <dgm:spPr/>
    </dgm:pt>
    <dgm:pt modelId="{23A15FB6-4525-4F47-B655-65A6EAF54F58}" type="pres">
      <dgm:prSet presAssocID="{3C5A254F-48B3-460A-9561-178A4ABC8E38}" presName="parentTextBox" presStyleLbl="node1" presStyleIdx="0" presStyleCnt="3"/>
      <dgm:spPr/>
      <dgm:t>
        <a:bodyPr/>
        <a:lstStyle/>
        <a:p>
          <a:endParaRPr lang="en-GB"/>
        </a:p>
      </dgm:t>
    </dgm:pt>
    <dgm:pt modelId="{5961FE05-BB7A-4F1A-97AE-C50402F8263D}" type="pres">
      <dgm:prSet presAssocID="{3C5A254F-48B3-460A-9561-178A4ABC8E38}" presName="entireBox" presStyleLbl="node1" presStyleIdx="0" presStyleCnt="3"/>
      <dgm:spPr/>
      <dgm:t>
        <a:bodyPr/>
        <a:lstStyle/>
        <a:p>
          <a:endParaRPr lang="en-GB"/>
        </a:p>
      </dgm:t>
    </dgm:pt>
    <dgm:pt modelId="{E872B9AD-ADF9-4C90-A8CF-3AC5FAFE9182}" type="pres">
      <dgm:prSet presAssocID="{3C5A254F-48B3-460A-9561-178A4ABC8E38}" presName="descendantBox" presStyleCnt="0"/>
      <dgm:spPr/>
    </dgm:pt>
    <dgm:pt modelId="{BA847A7F-5636-415A-81B2-30C9D7BF40A9}" type="pres">
      <dgm:prSet presAssocID="{BB04BD3E-B8D4-4DB4-A13F-A6F0758DED1B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34886A-492D-49DD-A5A3-6F7BB09F9958}" type="pres">
      <dgm:prSet presAssocID="{A1A66D95-2CC3-4B85-98A0-42C6CAF64ECD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06A2779-63B2-4781-B6E0-0917D91F7BEF}" type="pres">
      <dgm:prSet presAssocID="{65AE436A-B06C-4AC6-97CA-C645DDBE1062}" presName="sp" presStyleCnt="0"/>
      <dgm:spPr/>
    </dgm:pt>
    <dgm:pt modelId="{5BB40510-4DC5-4852-8732-5F56BFCA5946}" type="pres">
      <dgm:prSet presAssocID="{9363ED18-98EF-4796-B1E7-40D38B49BEBA}" presName="arrowAndChildren" presStyleCnt="0"/>
      <dgm:spPr/>
    </dgm:pt>
    <dgm:pt modelId="{2955559D-056B-4125-BFF6-3D0142A86A3F}" type="pres">
      <dgm:prSet presAssocID="{9363ED18-98EF-4796-B1E7-40D38B49BEBA}" presName="parentTextArrow" presStyleLbl="node1" presStyleIdx="0" presStyleCnt="3"/>
      <dgm:spPr/>
      <dgm:t>
        <a:bodyPr/>
        <a:lstStyle/>
        <a:p>
          <a:endParaRPr lang="en-GB"/>
        </a:p>
      </dgm:t>
    </dgm:pt>
    <dgm:pt modelId="{FE4D239D-2C7D-4793-ACFE-984151E9C03A}" type="pres">
      <dgm:prSet presAssocID="{9363ED18-98EF-4796-B1E7-40D38B49BEBA}" presName="arrow" presStyleLbl="node1" presStyleIdx="1" presStyleCnt="3"/>
      <dgm:spPr/>
      <dgm:t>
        <a:bodyPr/>
        <a:lstStyle/>
        <a:p>
          <a:endParaRPr lang="en-GB"/>
        </a:p>
      </dgm:t>
    </dgm:pt>
    <dgm:pt modelId="{DADA28E5-55ED-4976-8C0C-59518344CA6B}" type="pres">
      <dgm:prSet presAssocID="{9363ED18-98EF-4796-B1E7-40D38B49BEBA}" presName="descendantArrow" presStyleCnt="0"/>
      <dgm:spPr/>
    </dgm:pt>
    <dgm:pt modelId="{FE628F8C-00A0-49A9-AA5D-5F178720B181}" type="pres">
      <dgm:prSet presAssocID="{BB5C5C9F-19F0-4387-B0DD-37B4B715E2C9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82D159-1405-439A-AA60-FDB101B8C4C6}" type="pres">
      <dgm:prSet presAssocID="{1F1A5B49-FBC2-4560-87D0-253F13A896CA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33A9E8-9CE9-48F7-9325-E5B097D1C8EF}" type="pres">
      <dgm:prSet presAssocID="{DF1298F1-8588-400D-B25C-85BDB6040CA5}" presName="sp" presStyleCnt="0"/>
      <dgm:spPr/>
    </dgm:pt>
    <dgm:pt modelId="{A027BABC-E8A2-4BE9-B0C0-FB0F0284D79A}" type="pres">
      <dgm:prSet presAssocID="{BD9545E5-F7C6-4766-B91A-12691B6A4508}" presName="arrowAndChildren" presStyleCnt="0"/>
      <dgm:spPr/>
    </dgm:pt>
    <dgm:pt modelId="{832C2AB5-C4E7-4714-B4A4-83EE459E133E}" type="pres">
      <dgm:prSet presAssocID="{BD9545E5-F7C6-4766-B91A-12691B6A4508}" presName="parentTextArrow" presStyleLbl="node1" presStyleIdx="1" presStyleCnt="3"/>
      <dgm:spPr/>
      <dgm:t>
        <a:bodyPr/>
        <a:lstStyle/>
        <a:p>
          <a:endParaRPr lang="en-GB"/>
        </a:p>
      </dgm:t>
    </dgm:pt>
    <dgm:pt modelId="{53D5BE10-B898-4E97-AFB6-397D3CFE173D}" type="pres">
      <dgm:prSet presAssocID="{BD9545E5-F7C6-4766-B91A-12691B6A4508}" presName="arrow" presStyleLbl="node1" presStyleIdx="2" presStyleCnt="3" custLinFactNeighborX="388" custLinFactNeighborY="975"/>
      <dgm:spPr/>
      <dgm:t>
        <a:bodyPr/>
        <a:lstStyle/>
        <a:p>
          <a:endParaRPr lang="en-GB"/>
        </a:p>
      </dgm:t>
    </dgm:pt>
    <dgm:pt modelId="{39F0FEA7-E9F8-4264-8063-D91BE60A6FCB}" type="pres">
      <dgm:prSet presAssocID="{BD9545E5-F7C6-4766-B91A-12691B6A4508}" presName="descendantArrow" presStyleCnt="0"/>
      <dgm:spPr/>
    </dgm:pt>
    <dgm:pt modelId="{E31AD9F3-95E1-4F51-8FF7-E33B44133096}" type="pres">
      <dgm:prSet presAssocID="{45EA3EFA-C3CC-43EC-8564-8116331298B1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1DFAA6-77D8-4672-AE5C-88A3FD5F37BE}" type="pres">
      <dgm:prSet presAssocID="{7ABE0B4B-8E8B-47B4-91C5-DDDAF590A5AD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7D09A30-CCDB-4DF2-8DBA-E03AFFD60A67}" srcId="{9363ED18-98EF-4796-B1E7-40D38B49BEBA}" destId="{1F1A5B49-FBC2-4560-87D0-253F13A896CA}" srcOrd="1" destOrd="0" parTransId="{B5577ED1-FA36-4E03-B893-A868206ADD1D}" sibTransId="{715E1D10-3F99-4FB5-B4E9-1C2FE6E063CF}"/>
    <dgm:cxn modelId="{0ACA805D-DA7D-4E13-A4F6-14882AD88243}" type="presOf" srcId="{1F1A5B49-FBC2-4560-87D0-253F13A896CA}" destId="{A282D159-1405-439A-AA60-FDB101B8C4C6}" srcOrd="0" destOrd="0" presId="urn:microsoft.com/office/officeart/2005/8/layout/process4"/>
    <dgm:cxn modelId="{97B8ED69-2CF0-48B3-A08E-688AED0E36EB}" type="presOf" srcId="{3C5A254F-48B3-460A-9561-178A4ABC8E38}" destId="{23A15FB6-4525-4F47-B655-65A6EAF54F58}" srcOrd="0" destOrd="0" presId="urn:microsoft.com/office/officeart/2005/8/layout/process4"/>
    <dgm:cxn modelId="{8DC75714-F2BB-4E03-AA0E-6C6FCFEDB574}" srcId="{075E9651-32BE-4C1C-AEFA-6BB32A542B04}" destId="{BD9545E5-F7C6-4766-B91A-12691B6A4508}" srcOrd="0" destOrd="0" parTransId="{07DDD576-D03B-4CA6-848E-9259F9777EE3}" sibTransId="{DF1298F1-8588-400D-B25C-85BDB6040CA5}"/>
    <dgm:cxn modelId="{F4869E6A-8C7D-45C9-9E05-C9A6FE1BC30C}" type="presOf" srcId="{BD9545E5-F7C6-4766-B91A-12691B6A4508}" destId="{53D5BE10-B898-4E97-AFB6-397D3CFE173D}" srcOrd="1" destOrd="0" presId="urn:microsoft.com/office/officeart/2005/8/layout/process4"/>
    <dgm:cxn modelId="{E55717A6-BF5B-426A-870D-0F3E25529070}" srcId="{3C5A254F-48B3-460A-9561-178A4ABC8E38}" destId="{A1A66D95-2CC3-4B85-98A0-42C6CAF64ECD}" srcOrd="1" destOrd="0" parTransId="{D764557F-CCBD-4648-9C42-4CC8E0602AA8}" sibTransId="{C763B602-D3FB-40F5-B2E4-82E7D5BDC7C0}"/>
    <dgm:cxn modelId="{34218E9D-1F05-4AAC-B41E-5C1A1A631819}" type="presOf" srcId="{45EA3EFA-C3CC-43EC-8564-8116331298B1}" destId="{E31AD9F3-95E1-4F51-8FF7-E33B44133096}" srcOrd="0" destOrd="0" presId="urn:microsoft.com/office/officeart/2005/8/layout/process4"/>
    <dgm:cxn modelId="{BA0EA842-5186-42CC-B4C4-888F92E70660}" srcId="{BD9545E5-F7C6-4766-B91A-12691B6A4508}" destId="{7ABE0B4B-8E8B-47B4-91C5-DDDAF590A5AD}" srcOrd="1" destOrd="0" parTransId="{FFB2539F-CEB8-4949-B255-B5EF8AB0B207}" sibTransId="{DCBCAD58-C44E-4AF5-BC3A-AB86A86BD0DA}"/>
    <dgm:cxn modelId="{BF7CEB04-C9B4-40B5-B49B-B3D4D2324742}" type="presOf" srcId="{9363ED18-98EF-4796-B1E7-40D38B49BEBA}" destId="{2955559D-056B-4125-BFF6-3D0142A86A3F}" srcOrd="0" destOrd="0" presId="urn:microsoft.com/office/officeart/2005/8/layout/process4"/>
    <dgm:cxn modelId="{A3BDF40D-6488-4526-B8DD-D182EA99E8BA}" srcId="{075E9651-32BE-4C1C-AEFA-6BB32A542B04}" destId="{9363ED18-98EF-4796-B1E7-40D38B49BEBA}" srcOrd="1" destOrd="0" parTransId="{6164F841-45BB-4962-8835-ED47A76F3322}" sibTransId="{65AE436A-B06C-4AC6-97CA-C645DDBE1062}"/>
    <dgm:cxn modelId="{51D1B927-E715-45B8-918C-6CE6B25EA358}" type="presOf" srcId="{3C5A254F-48B3-460A-9561-178A4ABC8E38}" destId="{5961FE05-BB7A-4F1A-97AE-C50402F8263D}" srcOrd="1" destOrd="0" presId="urn:microsoft.com/office/officeart/2005/8/layout/process4"/>
    <dgm:cxn modelId="{96FCF16A-8A86-48E3-8554-545BAFE7937C}" srcId="{075E9651-32BE-4C1C-AEFA-6BB32A542B04}" destId="{3C5A254F-48B3-460A-9561-178A4ABC8E38}" srcOrd="2" destOrd="0" parTransId="{9AEB1E94-073A-4C50-AB0E-B3B2FC1DF11A}" sibTransId="{143CE5C7-75ED-416A-AA28-01487799ABCC}"/>
    <dgm:cxn modelId="{588ABE86-F53F-4B18-8547-E5F13BC0784E}" srcId="{9363ED18-98EF-4796-B1E7-40D38B49BEBA}" destId="{BB5C5C9F-19F0-4387-B0DD-37B4B715E2C9}" srcOrd="0" destOrd="0" parTransId="{43FE1C62-4263-4BFB-9B1A-578DA656FC6F}" sibTransId="{4BB56D6E-4A29-4046-A2DA-55FF29249B1C}"/>
    <dgm:cxn modelId="{D6DF749F-C331-4E0D-98CD-645394937166}" srcId="{3C5A254F-48B3-460A-9561-178A4ABC8E38}" destId="{BB04BD3E-B8D4-4DB4-A13F-A6F0758DED1B}" srcOrd="0" destOrd="0" parTransId="{D9565FB9-9EAB-46AA-99D2-8703E44FDF45}" sibTransId="{AB2F0C8B-D5E7-43ED-A99A-03E0623C84C5}"/>
    <dgm:cxn modelId="{61384F2C-5C70-4E5F-BDB4-2F79A05A8563}" type="presOf" srcId="{BD9545E5-F7C6-4766-B91A-12691B6A4508}" destId="{832C2AB5-C4E7-4714-B4A4-83EE459E133E}" srcOrd="0" destOrd="0" presId="urn:microsoft.com/office/officeart/2005/8/layout/process4"/>
    <dgm:cxn modelId="{1115011D-994A-4A7F-A2F9-4DC758C77EFA}" srcId="{BD9545E5-F7C6-4766-B91A-12691B6A4508}" destId="{45EA3EFA-C3CC-43EC-8564-8116331298B1}" srcOrd="0" destOrd="0" parTransId="{5FBFC1BE-EB71-4FDF-941B-2435B9BE6B9E}" sibTransId="{2ABB703D-A35D-467E-8929-9B4DF739CA9B}"/>
    <dgm:cxn modelId="{60FCCCA5-22F6-470B-86C2-800D97A76049}" type="presOf" srcId="{7ABE0B4B-8E8B-47B4-91C5-DDDAF590A5AD}" destId="{271DFAA6-77D8-4672-AE5C-88A3FD5F37BE}" srcOrd="0" destOrd="0" presId="urn:microsoft.com/office/officeart/2005/8/layout/process4"/>
    <dgm:cxn modelId="{40AE15DD-D508-4A12-AAC5-59560E9DF04E}" type="presOf" srcId="{BB5C5C9F-19F0-4387-B0DD-37B4B715E2C9}" destId="{FE628F8C-00A0-49A9-AA5D-5F178720B181}" srcOrd="0" destOrd="0" presId="urn:microsoft.com/office/officeart/2005/8/layout/process4"/>
    <dgm:cxn modelId="{7A619136-841D-4E6A-8373-BD54C3977DA4}" type="presOf" srcId="{9363ED18-98EF-4796-B1E7-40D38B49BEBA}" destId="{FE4D239D-2C7D-4793-ACFE-984151E9C03A}" srcOrd="1" destOrd="0" presId="urn:microsoft.com/office/officeart/2005/8/layout/process4"/>
    <dgm:cxn modelId="{A265CA03-5BD8-4EA0-A941-88E9BC4A64F8}" type="presOf" srcId="{075E9651-32BE-4C1C-AEFA-6BB32A542B04}" destId="{005B5C54-0530-4E44-8603-2C077A4EEB9F}" srcOrd="0" destOrd="0" presId="urn:microsoft.com/office/officeart/2005/8/layout/process4"/>
    <dgm:cxn modelId="{668C02AB-0876-401D-B319-AEDBD3849404}" type="presOf" srcId="{A1A66D95-2CC3-4B85-98A0-42C6CAF64ECD}" destId="{5234886A-492D-49DD-A5A3-6F7BB09F9958}" srcOrd="0" destOrd="0" presId="urn:microsoft.com/office/officeart/2005/8/layout/process4"/>
    <dgm:cxn modelId="{75D6C8E4-84E0-41B5-8086-5D0A092724DA}" type="presOf" srcId="{BB04BD3E-B8D4-4DB4-A13F-A6F0758DED1B}" destId="{BA847A7F-5636-415A-81B2-30C9D7BF40A9}" srcOrd="0" destOrd="0" presId="urn:microsoft.com/office/officeart/2005/8/layout/process4"/>
    <dgm:cxn modelId="{B1C47633-D025-4738-9E1A-4E007FE4F998}" type="presParOf" srcId="{005B5C54-0530-4E44-8603-2C077A4EEB9F}" destId="{1B70B9B4-D766-417F-AF63-54747DA93717}" srcOrd="0" destOrd="0" presId="urn:microsoft.com/office/officeart/2005/8/layout/process4"/>
    <dgm:cxn modelId="{700899FD-5477-467C-8AAD-2CA2DDAF6DFF}" type="presParOf" srcId="{1B70B9B4-D766-417F-AF63-54747DA93717}" destId="{23A15FB6-4525-4F47-B655-65A6EAF54F58}" srcOrd="0" destOrd="0" presId="urn:microsoft.com/office/officeart/2005/8/layout/process4"/>
    <dgm:cxn modelId="{B2814D99-7D87-411B-8AC7-D1A0381011B3}" type="presParOf" srcId="{1B70B9B4-D766-417F-AF63-54747DA93717}" destId="{5961FE05-BB7A-4F1A-97AE-C50402F8263D}" srcOrd="1" destOrd="0" presId="urn:microsoft.com/office/officeart/2005/8/layout/process4"/>
    <dgm:cxn modelId="{F35CF444-8DBD-4F13-98FE-0B39E71046CA}" type="presParOf" srcId="{1B70B9B4-D766-417F-AF63-54747DA93717}" destId="{E872B9AD-ADF9-4C90-A8CF-3AC5FAFE9182}" srcOrd="2" destOrd="0" presId="urn:microsoft.com/office/officeart/2005/8/layout/process4"/>
    <dgm:cxn modelId="{7B9449A5-5348-40F0-BB9F-170A06E14D09}" type="presParOf" srcId="{E872B9AD-ADF9-4C90-A8CF-3AC5FAFE9182}" destId="{BA847A7F-5636-415A-81B2-30C9D7BF40A9}" srcOrd="0" destOrd="0" presId="urn:microsoft.com/office/officeart/2005/8/layout/process4"/>
    <dgm:cxn modelId="{DBF7C75C-D647-4684-99C2-D950B846F12D}" type="presParOf" srcId="{E872B9AD-ADF9-4C90-A8CF-3AC5FAFE9182}" destId="{5234886A-492D-49DD-A5A3-6F7BB09F9958}" srcOrd="1" destOrd="0" presId="urn:microsoft.com/office/officeart/2005/8/layout/process4"/>
    <dgm:cxn modelId="{DA54EEFC-6EDC-4CDA-A704-FDE59F3E0D22}" type="presParOf" srcId="{005B5C54-0530-4E44-8603-2C077A4EEB9F}" destId="{606A2779-63B2-4781-B6E0-0917D91F7BEF}" srcOrd="1" destOrd="0" presId="urn:microsoft.com/office/officeart/2005/8/layout/process4"/>
    <dgm:cxn modelId="{6E7EFD27-CCA8-43C4-ACBC-BF5AE73E543A}" type="presParOf" srcId="{005B5C54-0530-4E44-8603-2C077A4EEB9F}" destId="{5BB40510-4DC5-4852-8732-5F56BFCA5946}" srcOrd="2" destOrd="0" presId="urn:microsoft.com/office/officeart/2005/8/layout/process4"/>
    <dgm:cxn modelId="{C2475FA0-A85F-437E-8696-33FA5ADB9139}" type="presParOf" srcId="{5BB40510-4DC5-4852-8732-5F56BFCA5946}" destId="{2955559D-056B-4125-BFF6-3D0142A86A3F}" srcOrd="0" destOrd="0" presId="urn:microsoft.com/office/officeart/2005/8/layout/process4"/>
    <dgm:cxn modelId="{E1C847D8-BBBB-468A-B2F1-EC2E0940E55E}" type="presParOf" srcId="{5BB40510-4DC5-4852-8732-5F56BFCA5946}" destId="{FE4D239D-2C7D-4793-ACFE-984151E9C03A}" srcOrd="1" destOrd="0" presId="urn:microsoft.com/office/officeart/2005/8/layout/process4"/>
    <dgm:cxn modelId="{C9F1F6E7-0352-4A50-A813-31F46D18A072}" type="presParOf" srcId="{5BB40510-4DC5-4852-8732-5F56BFCA5946}" destId="{DADA28E5-55ED-4976-8C0C-59518344CA6B}" srcOrd="2" destOrd="0" presId="urn:microsoft.com/office/officeart/2005/8/layout/process4"/>
    <dgm:cxn modelId="{FED57A86-70BC-466C-AE89-3BDD06E947DA}" type="presParOf" srcId="{DADA28E5-55ED-4976-8C0C-59518344CA6B}" destId="{FE628F8C-00A0-49A9-AA5D-5F178720B181}" srcOrd="0" destOrd="0" presId="urn:microsoft.com/office/officeart/2005/8/layout/process4"/>
    <dgm:cxn modelId="{2DCC8A8A-C7B9-47EE-821D-3AB9FB495583}" type="presParOf" srcId="{DADA28E5-55ED-4976-8C0C-59518344CA6B}" destId="{A282D159-1405-439A-AA60-FDB101B8C4C6}" srcOrd="1" destOrd="0" presId="urn:microsoft.com/office/officeart/2005/8/layout/process4"/>
    <dgm:cxn modelId="{E9CBE4CD-EB6E-4693-BEB1-2B2659E5E666}" type="presParOf" srcId="{005B5C54-0530-4E44-8603-2C077A4EEB9F}" destId="{2633A9E8-9CE9-48F7-9325-E5B097D1C8EF}" srcOrd="3" destOrd="0" presId="urn:microsoft.com/office/officeart/2005/8/layout/process4"/>
    <dgm:cxn modelId="{8EF56063-B385-4521-8D36-1C0A0265A957}" type="presParOf" srcId="{005B5C54-0530-4E44-8603-2C077A4EEB9F}" destId="{A027BABC-E8A2-4BE9-B0C0-FB0F0284D79A}" srcOrd="4" destOrd="0" presId="urn:microsoft.com/office/officeart/2005/8/layout/process4"/>
    <dgm:cxn modelId="{9F7F574A-4C62-46DD-B4BC-D1DFB650D99E}" type="presParOf" srcId="{A027BABC-E8A2-4BE9-B0C0-FB0F0284D79A}" destId="{832C2AB5-C4E7-4714-B4A4-83EE459E133E}" srcOrd="0" destOrd="0" presId="urn:microsoft.com/office/officeart/2005/8/layout/process4"/>
    <dgm:cxn modelId="{D4E694DB-76CF-422A-B9BB-806BC2813922}" type="presParOf" srcId="{A027BABC-E8A2-4BE9-B0C0-FB0F0284D79A}" destId="{53D5BE10-B898-4E97-AFB6-397D3CFE173D}" srcOrd="1" destOrd="0" presId="urn:microsoft.com/office/officeart/2005/8/layout/process4"/>
    <dgm:cxn modelId="{177E210A-A6BF-4598-8BC9-2155F4050AEF}" type="presParOf" srcId="{A027BABC-E8A2-4BE9-B0C0-FB0F0284D79A}" destId="{39F0FEA7-E9F8-4264-8063-D91BE60A6FCB}" srcOrd="2" destOrd="0" presId="urn:microsoft.com/office/officeart/2005/8/layout/process4"/>
    <dgm:cxn modelId="{FFC2E3D5-144C-4BDF-A288-4A2949F11EE3}" type="presParOf" srcId="{39F0FEA7-E9F8-4264-8063-D91BE60A6FCB}" destId="{E31AD9F3-95E1-4F51-8FF7-E33B44133096}" srcOrd="0" destOrd="0" presId="urn:microsoft.com/office/officeart/2005/8/layout/process4"/>
    <dgm:cxn modelId="{80E311C2-3683-45F5-B036-3784F770BAA3}" type="presParOf" srcId="{39F0FEA7-E9F8-4264-8063-D91BE60A6FCB}" destId="{271DFAA6-77D8-4672-AE5C-88A3FD5F37BE}" srcOrd="1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F65251C-B648-4C0A-9143-4C980A1E12E1}" type="datetimeFigureOut">
              <a:rPr lang="en-GB" smtClean="0"/>
              <a:pPr/>
              <a:t>20/05/2016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5137C41-7F40-4B86-9500-F73C597B9A1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1.free-clipart.net/cgi-bin/animated/directory.cgi?direct=animations/misc&amp;img=1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18.gif"/><Relationship Id="rId2" Type="http://schemas.openxmlformats.org/officeDocument/2006/relationships/hyperlink" Target="http://www1.free-clipart.net/cgi-bin/animated/directory.cgi?action=view&amp;link=animations/arrows&amp;image=arrow33.gif&amp;img=2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1.free-clipart.net/cgi-bin/animated/directory.cgi?action=view&amp;link=animations/misc&amp;image=hacky.gif&amp;img=132" TargetMode="External"/><Relationship Id="rId5" Type="http://schemas.openxmlformats.org/officeDocument/2006/relationships/image" Target="../media/image17.gif"/><Relationship Id="rId4" Type="http://schemas.openxmlformats.org/officeDocument/2006/relationships/hyperlink" Target="http://www1.free-clipart.net/cgi-bin/animated/directory.cgi?action=view&amp;link=animations/misc&amp;image=burger_j.gif&amp;img=72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o/url?sa=i&amp;rct=j&amp;q=&amp;esrc=s&amp;source=images&amp;cd=&amp;cad=rja&amp;uact=8&amp;ved=0ahUKEwijjKuhpdTMAhUKXRoKHRiaD4cQjRwIBw&amp;url=http://movementco.com.au/training-and-pain/&amp;bvm=bv.121658157,d.bGg&amp;psig=AFQjCNEf-zNuGiH9Tzkgf7JPVlQYNsQdKw&amp;ust=1463133962943173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772400" cy="1470025"/>
          </a:xfrm>
        </p:spPr>
        <p:txBody>
          <a:bodyPr/>
          <a:lstStyle/>
          <a:p>
            <a:pPr algn="ctr"/>
            <a:r>
              <a:rPr lang="en-GB" dirty="0" err="1" smtClean="0"/>
              <a:t>Elemente</a:t>
            </a:r>
            <a:r>
              <a:rPr lang="en-GB" dirty="0" smtClean="0"/>
              <a:t> ale </a:t>
            </a:r>
            <a:r>
              <a:rPr lang="en-GB" dirty="0" err="1" smtClean="0"/>
              <a:t>Macromodelului</a:t>
            </a:r>
            <a:r>
              <a:rPr lang="en-GB" dirty="0" smtClean="0"/>
              <a:t> Biologic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1916832"/>
            <a:ext cx="6400800" cy="936104"/>
          </a:xfrm>
          <a:effectLst>
            <a:reflection blurRad="6350" stA="50000" endA="300" endPos="90000" dist="508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en-GB" sz="3600" b="1" dirty="0" smtClean="0"/>
              <a:t>in </a:t>
            </a:r>
            <a:r>
              <a:rPr lang="en-GB" sz="3600" b="1" dirty="0" err="1" smtClean="0"/>
              <a:t>Tenisul</a:t>
            </a:r>
            <a:r>
              <a:rPr lang="en-GB" sz="3600" b="1" dirty="0" smtClean="0"/>
              <a:t> modern</a:t>
            </a:r>
            <a:endParaRPr lang="en-GB" sz="3600" b="1" dirty="0"/>
          </a:p>
        </p:txBody>
      </p:sp>
      <p:sp>
        <p:nvSpPr>
          <p:cNvPr id="15362" name="AutoShape 2" descr="Image result for vitruvian ma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4" name="AutoShape 4" descr="Image result for vitruvian ma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6" name="AutoShape 6" descr="Image result for vitruvian ma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8" name="AutoShape 8" descr="Image result for vitruvian ma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70" name="Picture 10" descr="Image result for vitruvian 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501008"/>
            <a:ext cx="2808312" cy="299695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9" name="TextBox 8"/>
          <p:cNvSpPr txBox="1"/>
          <p:nvPr/>
        </p:nvSpPr>
        <p:spPr>
          <a:xfrm>
            <a:off x="323528" y="4653136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Dr. Adela </a:t>
            </a:r>
            <a:r>
              <a:rPr lang="en-GB" sz="2400" dirty="0" err="1" smtClean="0"/>
              <a:t>Caramoci</a:t>
            </a:r>
            <a:endParaRPr lang="en-GB" sz="2400" dirty="0" smtClean="0"/>
          </a:p>
          <a:p>
            <a:pPr algn="ctr"/>
            <a:r>
              <a:rPr lang="en-GB" dirty="0" smtClean="0"/>
              <a:t>Lector </a:t>
            </a:r>
            <a:r>
              <a:rPr lang="en-GB" dirty="0" err="1" smtClean="0"/>
              <a:t>universitar</a:t>
            </a:r>
            <a:endParaRPr lang="en-GB" dirty="0" smtClean="0"/>
          </a:p>
          <a:p>
            <a:pPr algn="ctr"/>
            <a:r>
              <a:rPr lang="en-GB" dirty="0" smtClean="0"/>
              <a:t>Medic </a:t>
            </a:r>
            <a:r>
              <a:rPr lang="en-GB" dirty="0" err="1" smtClean="0"/>
              <a:t>primar</a:t>
            </a:r>
            <a:r>
              <a:rPr lang="en-GB" dirty="0" smtClean="0"/>
              <a:t> </a:t>
            </a:r>
            <a:r>
              <a:rPr lang="en-GB" dirty="0" err="1" smtClean="0"/>
              <a:t>medicina</a:t>
            </a:r>
            <a:r>
              <a:rPr lang="en-GB" dirty="0" smtClean="0"/>
              <a:t> </a:t>
            </a:r>
            <a:r>
              <a:rPr lang="en-GB" dirty="0" err="1" smtClean="0"/>
              <a:t>sportiva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642194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err="1" smtClean="0"/>
              <a:t>Biotipul</a:t>
            </a:r>
            <a:r>
              <a:rPr lang="en-GB" sz="3200" b="1" dirty="0" smtClean="0"/>
              <a:t> constitutional </a:t>
            </a:r>
            <a:br>
              <a:rPr lang="en-GB" sz="3200" b="1" dirty="0" smtClean="0"/>
            </a:br>
            <a:r>
              <a:rPr lang="en-GB" sz="2800" b="1" i="1" dirty="0" err="1" smtClean="0"/>
              <a:t>Macromodelul</a:t>
            </a:r>
            <a:r>
              <a:rPr lang="en-GB" sz="2800" b="1" i="1" dirty="0" smtClean="0"/>
              <a:t> biologic al </a:t>
            </a:r>
            <a:r>
              <a:rPr lang="en-GB" sz="2800" b="1" i="1" dirty="0" err="1" smtClean="0"/>
              <a:t>performerului</a:t>
            </a:r>
            <a:endParaRPr lang="en-GB" sz="28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916832"/>
            <a:ext cx="8229600" cy="1152128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Suma </a:t>
            </a:r>
            <a:r>
              <a:rPr lang="en-GB" dirty="0" err="1" smtClean="0"/>
              <a:t>calitatilor</a:t>
            </a:r>
            <a:r>
              <a:rPr lang="en-GB" dirty="0" smtClean="0"/>
              <a:t>  care </a:t>
            </a:r>
            <a:r>
              <a:rPr lang="en-GB" dirty="0" err="1" smtClean="0"/>
              <a:t>favorizeaza</a:t>
            </a:r>
            <a:r>
              <a:rPr lang="en-GB" dirty="0" smtClean="0"/>
              <a:t> </a:t>
            </a:r>
            <a:r>
              <a:rPr lang="en-GB" dirty="0" err="1" smtClean="0"/>
              <a:t>performanta</a:t>
            </a:r>
            <a:r>
              <a:rPr lang="en-GB" dirty="0" smtClean="0"/>
              <a:t> in </a:t>
            </a:r>
            <a:r>
              <a:rPr lang="en-GB" dirty="0" err="1" smtClean="0"/>
              <a:t>proba</a:t>
            </a:r>
            <a:r>
              <a:rPr lang="en-GB" dirty="0" smtClean="0"/>
              <a:t> </a:t>
            </a:r>
            <a:r>
              <a:rPr lang="en-GB" dirty="0" err="1" smtClean="0"/>
              <a:t>respectiva</a:t>
            </a:r>
            <a:endParaRPr lang="en-GB" dirty="0"/>
          </a:p>
        </p:txBody>
      </p:sp>
      <p:sp>
        <p:nvSpPr>
          <p:cNvPr id="18438" name="AutoShape 6" descr="Image result for endurance vs spee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40" name="AutoShape 8" descr="Image result for endurance vs spee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41" name="Picture 9" descr="C:\Users\Adela\Pictures\anduranta vs vite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140968"/>
            <a:ext cx="4968552" cy="30243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ounded Rectangle 6"/>
          <p:cNvSpPr/>
          <p:nvPr/>
        </p:nvSpPr>
        <p:spPr>
          <a:xfrm>
            <a:off x="2627784" y="6309320"/>
            <a:ext cx="201622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Biotip</a:t>
            </a:r>
            <a:r>
              <a:rPr lang="en-GB" dirty="0" smtClean="0"/>
              <a:t> MARATON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5148064" y="6309320"/>
            <a:ext cx="21602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Biotip</a:t>
            </a:r>
            <a:r>
              <a:rPr lang="en-GB" dirty="0" smtClean="0"/>
              <a:t> SPRINT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en-GB" b="1" dirty="0" err="1" smtClean="0"/>
              <a:t>Selectia</a:t>
            </a:r>
            <a:r>
              <a:rPr lang="en-GB" b="1" dirty="0"/>
              <a:t> </a:t>
            </a:r>
            <a:r>
              <a:rPr lang="en-GB" b="1" dirty="0" smtClean="0"/>
              <a:t>medico-</a:t>
            </a:r>
            <a:r>
              <a:rPr lang="en-GB" b="1" dirty="0" err="1" smtClean="0"/>
              <a:t>sportiva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“</a:t>
            </a:r>
            <a:r>
              <a:rPr lang="en-GB" sz="3600" dirty="0" err="1" smtClean="0"/>
              <a:t>Identificarea</a:t>
            </a:r>
            <a:r>
              <a:rPr lang="en-GB" sz="3600" dirty="0" smtClean="0"/>
              <a:t> </a:t>
            </a:r>
            <a:r>
              <a:rPr lang="en-GB" sz="3600" dirty="0" err="1" smtClean="0"/>
              <a:t>talentelor</a:t>
            </a:r>
            <a:r>
              <a:rPr lang="en-GB" sz="3600" dirty="0" smtClean="0"/>
              <a:t>”</a:t>
            </a:r>
            <a:br>
              <a:rPr lang="en-GB" sz="3600" dirty="0" smtClean="0"/>
            </a:br>
            <a:r>
              <a:rPr lang="en-GB" sz="3600" i="1" dirty="0" err="1" smtClean="0"/>
              <a:t>criterii</a:t>
            </a:r>
            <a:endParaRPr lang="en-GB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64904"/>
            <a:ext cx="7762056" cy="4065315"/>
          </a:xfrm>
        </p:spPr>
        <p:txBody>
          <a:bodyPr>
            <a:normAutofit/>
          </a:bodyPr>
          <a:lstStyle/>
          <a:p>
            <a:r>
              <a:rPr lang="en-GB" b="1" dirty="0" err="1" smtClean="0"/>
              <a:t>Sanogenetic</a:t>
            </a:r>
            <a:r>
              <a:rPr lang="en-GB" dirty="0" smtClean="0"/>
              <a:t>: </a:t>
            </a:r>
            <a:r>
              <a:rPr lang="en-GB" sz="2800" i="1" dirty="0" err="1" smtClean="0"/>
              <a:t>starea</a:t>
            </a:r>
            <a:r>
              <a:rPr lang="en-GB" sz="2800" i="1" dirty="0" smtClean="0"/>
              <a:t> de </a:t>
            </a:r>
            <a:r>
              <a:rPr lang="en-GB" sz="2800" i="1" dirty="0" err="1" smtClean="0"/>
              <a:t>sanatate</a:t>
            </a:r>
            <a:endParaRPr lang="en-GB" sz="2800" i="1" dirty="0" smtClean="0"/>
          </a:p>
          <a:p>
            <a:r>
              <a:rPr lang="en-GB" b="1" dirty="0" err="1" smtClean="0"/>
              <a:t>Parametri</a:t>
            </a:r>
            <a:r>
              <a:rPr lang="en-GB" b="1" dirty="0" smtClean="0"/>
              <a:t> </a:t>
            </a:r>
            <a:r>
              <a:rPr lang="en-GB" b="1" dirty="0" err="1" smtClean="0"/>
              <a:t>Antropometrici</a:t>
            </a:r>
            <a:r>
              <a:rPr lang="en-GB" dirty="0" smtClean="0"/>
              <a:t>: </a:t>
            </a:r>
            <a:r>
              <a:rPr lang="en-GB" sz="2800" i="1" dirty="0" err="1" smtClean="0"/>
              <a:t>talie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greutate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compozitie</a:t>
            </a:r>
            <a:r>
              <a:rPr lang="en-GB" sz="2800" i="1" dirty="0" smtClean="0"/>
              <a:t> </a:t>
            </a:r>
            <a:r>
              <a:rPr lang="en-GB" sz="2800" i="1" dirty="0" err="1" smtClean="0"/>
              <a:t>corporala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lungimea</a:t>
            </a:r>
            <a:r>
              <a:rPr lang="en-GB" sz="2800" i="1" dirty="0" smtClean="0"/>
              <a:t> </a:t>
            </a:r>
            <a:r>
              <a:rPr lang="en-GB" sz="2800" i="1" dirty="0" err="1" smtClean="0"/>
              <a:t>anumitor</a:t>
            </a:r>
            <a:r>
              <a:rPr lang="en-GB" sz="2800" i="1" dirty="0" smtClean="0"/>
              <a:t> </a:t>
            </a:r>
            <a:r>
              <a:rPr lang="en-GB" sz="2800" i="1" dirty="0" err="1" smtClean="0"/>
              <a:t>segmente</a:t>
            </a:r>
            <a:r>
              <a:rPr lang="en-GB" sz="2800" i="1" dirty="0" smtClean="0"/>
              <a:t> </a:t>
            </a:r>
            <a:r>
              <a:rPr lang="en-GB" sz="2800" i="1" dirty="0" err="1" smtClean="0"/>
              <a:t>corporale</a:t>
            </a:r>
            <a:r>
              <a:rPr lang="en-GB" sz="2800" i="1" dirty="0" smtClean="0"/>
              <a:t> etc</a:t>
            </a:r>
          </a:p>
          <a:p>
            <a:r>
              <a:rPr lang="en-GB" b="1" dirty="0" err="1" smtClean="0"/>
              <a:t>Parametri</a:t>
            </a:r>
            <a:r>
              <a:rPr lang="en-GB" b="1" dirty="0" smtClean="0"/>
              <a:t> </a:t>
            </a:r>
            <a:r>
              <a:rPr lang="en-GB" b="1" dirty="0" err="1" smtClean="0"/>
              <a:t>Functionali</a:t>
            </a:r>
            <a:r>
              <a:rPr lang="en-GB" dirty="0" smtClean="0"/>
              <a:t>: </a:t>
            </a:r>
            <a:r>
              <a:rPr lang="en-GB" sz="2800" i="1" dirty="0" err="1" smtClean="0"/>
              <a:t>parametrii</a:t>
            </a:r>
            <a:r>
              <a:rPr lang="en-GB" sz="2800" i="1" dirty="0" smtClean="0"/>
              <a:t> cardio-</a:t>
            </a:r>
            <a:r>
              <a:rPr lang="en-GB" sz="2800" i="1" dirty="0" err="1" smtClean="0"/>
              <a:t>vasculari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neuro-motorii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psihologici</a:t>
            </a:r>
            <a:r>
              <a:rPr lang="en-GB" sz="2800" i="1" dirty="0" smtClean="0"/>
              <a:t> etc</a:t>
            </a:r>
          </a:p>
          <a:p>
            <a:r>
              <a:rPr lang="en-GB" b="1" dirty="0" smtClean="0"/>
              <a:t>Capacitate de </a:t>
            </a:r>
            <a:r>
              <a:rPr lang="en-GB" b="1" dirty="0" err="1" smtClean="0"/>
              <a:t>efort</a:t>
            </a:r>
            <a:r>
              <a:rPr lang="en-GB" b="1" dirty="0" smtClean="0"/>
              <a:t> </a:t>
            </a:r>
            <a:r>
              <a:rPr lang="en-GB" sz="2800" i="1" dirty="0" smtClean="0"/>
              <a:t>(</a:t>
            </a:r>
            <a:r>
              <a:rPr lang="en-GB" sz="2800" i="1" dirty="0" err="1" smtClean="0"/>
              <a:t>aeroba</a:t>
            </a:r>
            <a:r>
              <a:rPr lang="en-GB" sz="2800" i="1" dirty="0" smtClean="0"/>
              <a:t>, </a:t>
            </a:r>
            <a:r>
              <a:rPr lang="en-GB" sz="2800" i="1" dirty="0" err="1" smtClean="0"/>
              <a:t>anaeroba</a:t>
            </a:r>
            <a:r>
              <a:rPr lang="en-GB" sz="2800" i="1" dirty="0" smtClean="0"/>
              <a:t>) =&gt; </a:t>
            </a:r>
            <a:r>
              <a:rPr lang="en-GB" sz="2800" i="1" dirty="0" err="1" smtClean="0"/>
              <a:t>calitatile</a:t>
            </a:r>
            <a:r>
              <a:rPr lang="en-GB" sz="2800" i="1" dirty="0" smtClean="0"/>
              <a:t> </a:t>
            </a:r>
            <a:r>
              <a:rPr lang="en-GB" sz="2800" i="1" dirty="0" err="1" smtClean="0"/>
              <a:t>biomotrice</a:t>
            </a:r>
            <a:endParaRPr lang="en-GB" sz="2800" i="1" dirty="0" smtClean="0"/>
          </a:p>
          <a:p>
            <a:endParaRPr lang="en-GB" dirty="0"/>
          </a:p>
        </p:txBody>
      </p:sp>
      <p:pic>
        <p:nvPicPr>
          <p:cNvPr id="1026" name="Picture 2" descr="C:\Users\Adela\Pictures\alerga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268760"/>
            <a:ext cx="2466975" cy="18478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Macromodelul</a:t>
            </a:r>
            <a:r>
              <a:rPr lang="en-GB" dirty="0" smtClean="0"/>
              <a:t> </a:t>
            </a:r>
            <a:r>
              <a:rPr lang="en-GB" dirty="0" err="1" smtClean="0"/>
              <a:t>Performerului</a:t>
            </a:r>
            <a:r>
              <a:rPr lang="en-GB" dirty="0" smtClean="0"/>
              <a:t> in </a:t>
            </a:r>
            <a:r>
              <a:rPr lang="en-GB" dirty="0" err="1" smtClean="0"/>
              <a:t>Tenis</a:t>
            </a:r>
            <a:endParaRPr lang="en-GB" dirty="0"/>
          </a:p>
        </p:txBody>
      </p:sp>
      <p:pic>
        <p:nvPicPr>
          <p:cNvPr id="19457" name="Picture 1" descr="C:\Users\Adela\Pictures\tenis Andy Roddi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628800"/>
            <a:ext cx="3816424" cy="41764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Biotipul</a:t>
            </a:r>
            <a:r>
              <a:rPr lang="en-GB" dirty="0"/>
              <a:t> in </a:t>
            </a:r>
            <a:r>
              <a:rPr lang="en-GB" dirty="0" err="1"/>
              <a:t>tenisul</a:t>
            </a:r>
            <a:r>
              <a:rPr lang="en-GB" dirty="0"/>
              <a:t> modern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3340968"/>
          </a:xfrm>
        </p:spPr>
        <p:txBody>
          <a:bodyPr>
            <a:normAutofit/>
          </a:bodyPr>
          <a:lstStyle/>
          <a:p>
            <a:r>
              <a:rPr lang="en-GB" dirty="0" err="1" smtClean="0"/>
              <a:t>jucatorul</a:t>
            </a:r>
            <a:r>
              <a:rPr lang="en-GB" dirty="0" smtClean="0"/>
              <a:t> </a:t>
            </a:r>
            <a:r>
              <a:rPr lang="en-GB" dirty="0"/>
              <a:t>de </a:t>
            </a:r>
            <a:r>
              <a:rPr lang="en-GB" dirty="0" err="1"/>
              <a:t>tenis</a:t>
            </a:r>
            <a:r>
              <a:rPr lang="en-GB" dirty="0"/>
              <a:t> modern </a:t>
            </a:r>
            <a:r>
              <a:rPr lang="en-GB" dirty="0" err="1"/>
              <a:t>este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inalt</a:t>
            </a:r>
            <a:r>
              <a:rPr lang="en-GB" dirty="0"/>
              <a:t>,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puternic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chiar</a:t>
            </a:r>
            <a:r>
              <a:rPr lang="en-GB" dirty="0" smtClean="0"/>
              <a:t> </a:t>
            </a:r>
            <a:r>
              <a:rPr lang="en-GB" dirty="0" err="1" smtClean="0"/>
              <a:t>mai</a:t>
            </a:r>
            <a:r>
              <a:rPr lang="en-GB" dirty="0" smtClean="0"/>
              <a:t> </a:t>
            </a:r>
            <a:r>
              <a:rPr lang="en-GB" dirty="0"/>
              <a:t>rapid </a:t>
            </a:r>
            <a:r>
              <a:rPr lang="en-GB" dirty="0" err="1"/>
              <a:t>decat</a:t>
            </a:r>
            <a:r>
              <a:rPr lang="en-GB" dirty="0"/>
              <a:t> </a:t>
            </a:r>
            <a:r>
              <a:rPr lang="en-GB" dirty="0" err="1" smtClean="0"/>
              <a:t>precedentii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Jocul</a:t>
            </a:r>
            <a:r>
              <a:rPr lang="en-GB" dirty="0" smtClean="0"/>
              <a:t> </a:t>
            </a:r>
            <a:r>
              <a:rPr lang="en-GB" dirty="0"/>
              <a:t>modern </a:t>
            </a:r>
            <a:r>
              <a:rPr lang="en-GB" dirty="0" err="1"/>
              <a:t>este</a:t>
            </a:r>
            <a:r>
              <a:rPr lang="en-GB" dirty="0"/>
              <a:t> </a:t>
            </a:r>
            <a:r>
              <a:rPr lang="en-GB" dirty="0" err="1"/>
              <a:t>caracterizat</a:t>
            </a:r>
            <a:r>
              <a:rPr lang="en-GB" dirty="0"/>
              <a:t> de </a:t>
            </a:r>
            <a:r>
              <a:rPr lang="en-GB" dirty="0" err="1"/>
              <a:t>lovituri</a:t>
            </a:r>
            <a:r>
              <a:rPr lang="en-GB" dirty="0"/>
              <a:t> </a:t>
            </a:r>
            <a:r>
              <a:rPr lang="en-GB" dirty="0" err="1"/>
              <a:t>puternice</a:t>
            </a:r>
            <a:r>
              <a:rPr lang="en-GB" dirty="0"/>
              <a:t>, serve </a:t>
            </a:r>
            <a:r>
              <a:rPr lang="en-GB" dirty="0" err="1"/>
              <a:t>inalte</a:t>
            </a:r>
            <a:r>
              <a:rPr lang="en-GB" dirty="0"/>
              <a:t>,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joc</a:t>
            </a:r>
            <a:r>
              <a:rPr lang="en-GB" dirty="0"/>
              <a:t> in </a:t>
            </a:r>
            <a:r>
              <a:rPr lang="en-GB" dirty="0" err="1"/>
              <a:t>adancime</a:t>
            </a:r>
            <a:r>
              <a:rPr lang="en-GB" dirty="0"/>
              <a:t>, </a:t>
            </a:r>
            <a:r>
              <a:rPr lang="en-GB" dirty="0" err="1"/>
              <a:t>pe</a:t>
            </a:r>
            <a:r>
              <a:rPr lang="en-GB" dirty="0"/>
              <a:t> </a:t>
            </a:r>
            <a:r>
              <a:rPr lang="en-GB" dirty="0" err="1"/>
              <a:t>fundul</a:t>
            </a:r>
            <a:r>
              <a:rPr lang="en-GB" dirty="0"/>
              <a:t> </a:t>
            </a:r>
            <a:r>
              <a:rPr lang="en-GB" dirty="0" err="1"/>
              <a:t>terenului</a:t>
            </a:r>
            <a:r>
              <a:rPr lang="en-GB" dirty="0"/>
              <a:t>, </a:t>
            </a:r>
            <a:r>
              <a:rPr lang="en-GB" dirty="0" err="1"/>
              <a:t>ceea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face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putin</a:t>
            </a:r>
            <a:r>
              <a:rPr lang="en-GB" dirty="0"/>
              <a:t> </a:t>
            </a:r>
            <a:r>
              <a:rPr lang="en-GB" dirty="0" err="1" smtClean="0"/>
              <a:t>probabile</a:t>
            </a:r>
            <a:r>
              <a:rPr lang="en-GB" dirty="0" smtClean="0"/>
              <a:t> </a:t>
            </a:r>
            <a:r>
              <a:rPr lang="en-GB" dirty="0" err="1"/>
              <a:t>apropierea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jocul</a:t>
            </a:r>
            <a:r>
              <a:rPr lang="en-GB" dirty="0"/>
              <a:t> la </a:t>
            </a:r>
            <a:r>
              <a:rPr lang="en-GB" dirty="0" err="1"/>
              <a:t>fileu</a:t>
            </a:r>
            <a:r>
              <a:rPr lang="en-GB" dirty="0"/>
              <a:t> 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23554" name="Picture 2" descr="Image result for john mcenro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365104"/>
            <a:ext cx="2736304" cy="186270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Rectangle 4"/>
          <p:cNvSpPr/>
          <p:nvPr/>
        </p:nvSpPr>
        <p:spPr>
          <a:xfrm>
            <a:off x="6156176" y="6425952"/>
            <a:ext cx="18722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b="1" dirty="0" smtClean="0"/>
              <a:t>John McEnroe</a:t>
            </a:r>
          </a:p>
        </p:txBody>
      </p:sp>
      <p:pic>
        <p:nvPicPr>
          <p:cNvPr id="23556" name="Picture 4" descr="Image result for serena william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365104"/>
            <a:ext cx="2808312" cy="18383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1187624" y="6453336"/>
            <a:ext cx="2016224" cy="4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Serena </a:t>
            </a:r>
            <a:r>
              <a:rPr lang="en-GB" b="1" dirty="0" err="1" smtClean="0"/>
              <a:t>Wiliams</a:t>
            </a:r>
            <a:endParaRPr lang="en-GB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PARAMETRII ANTROPOMETRICI </a:t>
            </a: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776"/>
            <a:ext cx="8686800" cy="4035078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Statura</a:t>
            </a:r>
            <a:r>
              <a:rPr lang="en-US" sz="2800" dirty="0"/>
              <a:t>, </a:t>
            </a:r>
            <a:r>
              <a:rPr lang="en-US" sz="2800" dirty="0" smtClean="0"/>
              <a:t>Bust </a:t>
            </a:r>
            <a:endParaRPr lang="en-US" sz="2800" dirty="0"/>
          </a:p>
          <a:p>
            <a:r>
              <a:rPr lang="en-US" sz="2800" dirty="0" err="1" smtClean="0"/>
              <a:t>Anvergura</a:t>
            </a:r>
            <a:endParaRPr lang="en-US" sz="2800" dirty="0"/>
          </a:p>
          <a:p>
            <a:r>
              <a:rPr lang="en-US" sz="2800" dirty="0" err="1"/>
              <a:t>Greutate</a:t>
            </a:r>
            <a:r>
              <a:rPr lang="en-US" sz="2800" dirty="0"/>
              <a:t>, </a:t>
            </a:r>
            <a:r>
              <a:rPr lang="en-US" sz="2800" dirty="0" err="1"/>
              <a:t>compozitie</a:t>
            </a:r>
            <a:r>
              <a:rPr lang="en-US" sz="2800" dirty="0"/>
              <a:t> </a:t>
            </a:r>
            <a:r>
              <a:rPr lang="en-US" sz="2800" dirty="0" err="1"/>
              <a:t>corporala</a:t>
            </a:r>
            <a:endParaRPr lang="en-US" sz="2800" dirty="0"/>
          </a:p>
          <a:p>
            <a:r>
              <a:rPr lang="en-US" sz="2800" dirty="0" err="1"/>
              <a:t>Diametre</a:t>
            </a:r>
            <a:r>
              <a:rPr lang="en-US" sz="2800" dirty="0"/>
              <a:t>: </a:t>
            </a:r>
            <a:r>
              <a:rPr lang="en-US" sz="2800" dirty="0" err="1"/>
              <a:t>bitrohanterian</a:t>
            </a:r>
            <a:r>
              <a:rPr lang="en-US" sz="2800" dirty="0"/>
              <a:t>, </a:t>
            </a:r>
            <a:r>
              <a:rPr lang="en-US" sz="2800" dirty="0" err="1"/>
              <a:t>biacromial</a:t>
            </a:r>
            <a:r>
              <a:rPr lang="en-US" sz="2800" dirty="0"/>
              <a:t>, </a:t>
            </a:r>
            <a:r>
              <a:rPr lang="en-US" sz="2800" dirty="0" err="1"/>
              <a:t>toracice</a:t>
            </a:r>
            <a:endParaRPr lang="en-US" sz="2800" dirty="0"/>
          </a:p>
          <a:p>
            <a:r>
              <a:rPr lang="en-US" sz="2800" dirty="0" err="1"/>
              <a:t>Perimetre</a:t>
            </a:r>
            <a:r>
              <a:rPr lang="en-US" sz="2800" dirty="0"/>
              <a:t>: </a:t>
            </a:r>
            <a:r>
              <a:rPr lang="en-US" sz="2800" dirty="0" err="1"/>
              <a:t>toracice</a:t>
            </a:r>
            <a:r>
              <a:rPr lang="en-US" sz="2800" dirty="0"/>
              <a:t>, </a:t>
            </a:r>
            <a:r>
              <a:rPr lang="en-US" sz="2800" dirty="0" err="1"/>
              <a:t>osoase</a:t>
            </a:r>
            <a:r>
              <a:rPr lang="en-US" sz="2800" dirty="0"/>
              <a:t>, </a:t>
            </a:r>
            <a:r>
              <a:rPr lang="en-US" sz="2800" dirty="0" err="1"/>
              <a:t>musculare</a:t>
            </a:r>
            <a:endParaRPr lang="en-US" sz="2800" dirty="0"/>
          </a:p>
          <a:p>
            <a:r>
              <a:rPr lang="en-US" sz="2800" dirty="0"/>
              <a:t>Forte </a:t>
            </a:r>
            <a:r>
              <a:rPr lang="en-US" sz="2800" dirty="0" err="1"/>
              <a:t>musculare</a:t>
            </a:r>
            <a:endParaRPr lang="en-US" sz="2800" dirty="0"/>
          </a:p>
          <a:p>
            <a:r>
              <a:rPr lang="en-US" sz="2800" dirty="0"/>
              <a:t>Tonus muscular</a:t>
            </a:r>
          </a:p>
          <a:p>
            <a:r>
              <a:rPr lang="en-US" sz="2800" dirty="0" err="1"/>
              <a:t>Mobilitate</a:t>
            </a:r>
            <a:r>
              <a:rPr lang="en-US" sz="2800" dirty="0"/>
              <a:t> </a:t>
            </a:r>
          </a:p>
        </p:txBody>
      </p:sp>
      <p:pic>
        <p:nvPicPr>
          <p:cNvPr id="4" name="Picture 10" descr="Image result for vitruvian 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717032"/>
            <a:ext cx="2808312" cy="299695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5995392" cy="83820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Parametri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err="1" smtClean="0"/>
              <a:t>Antropometrici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492896"/>
            <a:ext cx="8640960" cy="4176464"/>
          </a:xfrm>
        </p:spPr>
        <p:txBody>
          <a:bodyPr>
            <a:normAutofit fontScale="70000" lnSpcReduction="20000"/>
          </a:bodyPr>
          <a:lstStyle/>
          <a:p>
            <a:r>
              <a:rPr lang="en-GB" sz="3400" dirty="0" err="1"/>
              <a:t>Masuratorile</a:t>
            </a:r>
            <a:r>
              <a:rPr lang="en-GB" sz="3400" dirty="0"/>
              <a:t> </a:t>
            </a:r>
            <a:r>
              <a:rPr lang="en-GB" sz="3400" dirty="0" err="1"/>
              <a:t>antropometrice</a:t>
            </a:r>
            <a:r>
              <a:rPr lang="en-GB" sz="3400" dirty="0"/>
              <a:t> </a:t>
            </a:r>
            <a:r>
              <a:rPr lang="en-GB" sz="3400" dirty="0" err="1"/>
              <a:t>sunt</a:t>
            </a:r>
            <a:r>
              <a:rPr lang="en-GB" sz="3400" dirty="0"/>
              <a:t> </a:t>
            </a:r>
            <a:r>
              <a:rPr lang="en-GB" sz="3400" b="1" i="1" dirty="0"/>
              <a:t>un factor important in </a:t>
            </a:r>
            <a:r>
              <a:rPr lang="en-GB" sz="3400" b="1" i="1" dirty="0" err="1"/>
              <a:t>procesul</a:t>
            </a:r>
            <a:r>
              <a:rPr lang="en-GB" sz="3400" b="1" i="1" dirty="0"/>
              <a:t> de </a:t>
            </a:r>
            <a:r>
              <a:rPr lang="en-GB" sz="3400" b="1" i="1" dirty="0" err="1"/>
              <a:t>selectie</a:t>
            </a:r>
            <a:r>
              <a:rPr lang="en-GB" sz="3400" dirty="0"/>
              <a:t> </a:t>
            </a:r>
            <a:r>
              <a:rPr lang="en-GB" sz="3400" dirty="0" err="1"/>
              <a:t>si</a:t>
            </a:r>
            <a:r>
              <a:rPr lang="en-GB" sz="3400" dirty="0"/>
              <a:t> in </a:t>
            </a:r>
            <a:r>
              <a:rPr lang="en-GB" sz="3400" dirty="0" err="1"/>
              <a:t>monitorizarea</a:t>
            </a:r>
            <a:r>
              <a:rPr lang="en-GB" sz="3400" dirty="0"/>
              <a:t> </a:t>
            </a:r>
            <a:r>
              <a:rPr lang="en-GB" sz="3400" dirty="0" err="1"/>
              <a:t>talentelor</a:t>
            </a:r>
            <a:r>
              <a:rPr lang="en-GB" sz="3400" dirty="0"/>
              <a:t> de la </a:t>
            </a:r>
            <a:r>
              <a:rPr lang="en-GB" sz="3400" dirty="0" err="1"/>
              <a:t>nivelul</a:t>
            </a:r>
            <a:r>
              <a:rPr lang="en-GB" sz="3400" dirty="0"/>
              <a:t> de junior </a:t>
            </a:r>
            <a:r>
              <a:rPr lang="en-GB" sz="3400" dirty="0" err="1"/>
              <a:t>pana</a:t>
            </a:r>
            <a:r>
              <a:rPr lang="en-GB" sz="3400" dirty="0"/>
              <a:t> la </a:t>
            </a:r>
            <a:r>
              <a:rPr lang="en-GB" sz="3400" dirty="0" err="1"/>
              <a:t>cel</a:t>
            </a:r>
            <a:r>
              <a:rPr lang="en-GB" sz="3400" dirty="0"/>
              <a:t> </a:t>
            </a:r>
            <a:r>
              <a:rPr lang="en-GB" sz="3400" dirty="0" err="1"/>
              <a:t>olimpic</a:t>
            </a:r>
            <a:r>
              <a:rPr lang="en-GB" sz="3400" dirty="0"/>
              <a:t> (</a:t>
            </a:r>
            <a:r>
              <a:rPr lang="en-GB" sz="3400" dirty="0" err="1"/>
              <a:t>Sa’eid</a:t>
            </a:r>
            <a:r>
              <a:rPr lang="en-GB" sz="3400" dirty="0"/>
              <a:t>, 2008</a:t>
            </a:r>
            <a:r>
              <a:rPr lang="en-GB" sz="3400" dirty="0" smtClean="0"/>
              <a:t>).</a:t>
            </a:r>
          </a:p>
          <a:p>
            <a:r>
              <a:rPr lang="en-GB" sz="3400" dirty="0" err="1" smtClean="0"/>
              <a:t>Cerintele</a:t>
            </a:r>
            <a:r>
              <a:rPr lang="en-GB" sz="3400" dirty="0" smtClean="0"/>
              <a:t> </a:t>
            </a:r>
            <a:r>
              <a:rPr lang="en-GB" sz="3400" dirty="0" err="1"/>
              <a:t>antropometrice</a:t>
            </a:r>
            <a:r>
              <a:rPr lang="en-GB" sz="3400" dirty="0"/>
              <a:t> </a:t>
            </a:r>
            <a:r>
              <a:rPr lang="en-GB" sz="3400" dirty="0" err="1"/>
              <a:t>si</a:t>
            </a:r>
            <a:r>
              <a:rPr lang="en-GB" sz="3400" dirty="0"/>
              <a:t> </a:t>
            </a:r>
            <a:r>
              <a:rPr lang="en-GB" sz="3400" dirty="0" err="1"/>
              <a:t>morfologice</a:t>
            </a:r>
            <a:r>
              <a:rPr lang="en-GB" sz="3400" dirty="0"/>
              <a:t> </a:t>
            </a:r>
            <a:r>
              <a:rPr lang="en-GB" sz="3400" dirty="0" err="1"/>
              <a:t>sunt</a:t>
            </a:r>
            <a:r>
              <a:rPr lang="en-GB" sz="3400" dirty="0"/>
              <a:t> un factor </a:t>
            </a:r>
            <a:r>
              <a:rPr lang="en-GB" sz="3400" dirty="0" err="1"/>
              <a:t>decisiv</a:t>
            </a:r>
            <a:r>
              <a:rPr lang="en-GB" sz="3400" dirty="0"/>
              <a:t> in </a:t>
            </a:r>
            <a:r>
              <a:rPr lang="en-GB" sz="3400" dirty="0" err="1"/>
              <a:t>multe</a:t>
            </a:r>
            <a:r>
              <a:rPr lang="en-GB" sz="3400" dirty="0"/>
              <a:t> </a:t>
            </a:r>
            <a:r>
              <a:rPr lang="en-GB" sz="3400" dirty="0" err="1"/>
              <a:t>sporturi</a:t>
            </a:r>
            <a:r>
              <a:rPr lang="en-GB" sz="3400" dirty="0"/>
              <a:t> </a:t>
            </a:r>
            <a:r>
              <a:rPr lang="en-GB" sz="3400" dirty="0" err="1"/>
              <a:t>si</a:t>
            </a:r>
            <a:r>
              <a:rPr lang="en-GB" sz="3400" dirty="0"/>
              <a:t> </a:t>
            </a:r>
            <a:r>
              <a:rPr lang="en-GB" sz="3400" dirty="0" err="1"/>
              <a:t>sunt</a:t>
            </a:r>
            <a:r>
              <a:rPr lang="en-GB" sz="3400" dirty="0"/>
              <a:t> </a:t>
            </a:r>
            <a:r>
              <a:rPr lang="en-GB" sz="3400" b="1" i="1" dirty="0"/>
              <a:t>legate de </a:t>
            </a:r>
            <a:r>
              <a:rPr lang="en-GB" sz="3400" b="1" i="1" dirty="0" err="1"/>
              <a:t>multe</a:t>
            </a:r>
            <a:r>
              <a:rPr lang="en-GB" sz="3400" b="1" i="1" dirty="0"/>
              <a:t> </a:t>
            </a:r>
            <a:r>
              <a:rPr lang="en-GB" sz="3400" b="1" i="1" dirty="0" err="1"/>
              <a:t>abilitati</a:t>
            </a:r>
            <a:r>
              <a:rPr lang="en-GB" sz="3400" b="1" i="1" dirty="0"/>
              <a:t> sportive</a:t>
            </a:r>
            <a:r>
              <a:rPr lang="en-GB" sz="3400" dirty="0"/>
              <a:t> (</a:t>
            </a:r>
            <a:r>
              <a:rPr lang="en-GB" sz="3400" dirty="0" err="1"/>
              <a:t>Zawawi</a:t>
            </a:r>
            <a:r>
              <a:rPr lang="en-GB" sz="3400" dirty="0"/>
              <a:t>, 2012). </a:t>
            </a:r>
            <a:endParaRPr lang="en-GB" sz="3400" dirty="0" smtClean="0"/>
          </a:p>
          <a:p>
            <a:r>
              <a:rPr lang="en-GB" sz="3400" dirty="0" err="1" smtClean="0"/>
              <a:t>Indicii</a:t>
            </a:r>
            <a:r>
              <a:rPr lang="en-GB" sz="3400" dirty="0" smtClean="0"/>
              <a:t> </a:t>
            </a:r>
            <a:r>
              <a:rPr lang="en-GB" sz="3400" dirty="0" err="1"/>
              <a:t>antropometrici</a:t>
            </a:r>
            <a:r>
              <a:rPr lang="en-GB" sz="3400" dirty="0"/>
              <a:t> </a:t>
            </a:r>
            <a:r>
              <a:rPr lang="en-GB" sz="3400" dirty="0" err="1"/>
              <a:t>sunt</a:t>
            </a:r>
            <a:r>
              <a:rPr lang="en-GB" sz="3400" dirty="0"/>
              <a:t> </a:t>
            </a:r>
            <a:r>
              <a:rPr lang="en-GB" sz="3400" dirty="0" err="1"/>
              <a:t>foarte</a:t>
            </a:r>
            <a:r>
              <a:rPr lang="en-GB" sz="3400" dirty="0"/>
              <a:t> </a:t>
            </a:r>
            <a:r>
              <a:rPr lang="en-GB" sz="3400" dirty="0" err="1" smtClean="0"/>
              <a:t>importanti</a:t>
            </a:r>
            <a:r>
              <a:rPr lang="en-GB" sz="3400" dirty="0" smtClean="0"/>
              <a:t> </a:t>
            </a:r>
            <a:r>
              <a:rPr lang="en-GB" sz="3400" dirty="0"/>
              <a:t>in </a:t>
            </a:r>
            <a:r>
              <a:rPr lang="en-GB" sz="3400" dirty="0" err="1"/>
              <a:t>identificarea</a:t>
            </a:r>
            <a:r>
              <a:rPr lang="en-GB" sz="3400" dirty="0"/>
              <a:t> </a:t>
            </a:r>
            <a:r>
              <a:rPr lang="en-GB" sz="3400" dirty="0" err="1"/>
              <a:t>talentelor</a:t>
            </a:r>
            <a:r>
              <a:rPr lang="en-GB" sz="3400" dirty="0"/>
              <a:t> </a:t>
            </a:r>
            <a:r>
              <a:rPr lang="en-GB" sz="3400" dirty="0" err="1"/>
              <a:t>si</a:t>
            </a:r>
            <a:r>
              <a:rPr lang="en-GB" sz="3400" dirty="0"/>
              <a:t> </a:t>
            </a:r>
            <a:r>
              <a:rPr lang="en-GB" sz="3400" dirty="0" err="1"/>
              <a:t>reprezinta</a:t>
            </a:r>
            <a:r>
              <a:rPr lang="en-GB" sz="3400" dirty="0"/>
              <a:t> un factor major de </a:t>
            </a:r>
            <a:r>
              <a:rPr lang="en-GB" sz="3400" b="1" i="1" dirty="0" err="1"/>
              <a:t>predictie</a:t>
            </a:r>
            <a:r>
              <a:rPr lang="en-GB" sz="3400" b="1" i="1" dirty="0"/>
              <a:t> a </a:t>
            </a:r>
            <a:r>
              <a:rPr lang="en-GB" sz="3400" b="1" i="1" dirty="0" err="1"/>
              <a:t>succesului</a:t>
            </a:r>
            <a:r>
              <a:rPr lang="en-GB" sz="3400" b="1" i="1" dirty="0"/>
              <a:t> in </a:t>
            </a:r>
            <a:r>
              <a:rPr lang="en-GB" sz="3400" b="1" i="1" dirty="0" err="1"/>
              <a:t>competitiile</a:t>
            </a:r>
            <a:r>
              <a:rPr lang="en-GB" sz="3400" b="1" i="1" dirty="0"/>
              <a:t> sportive </a:t>
            </a:r>
            <a:r>
              <a:rPr lang="en-GB" sz="3400" dirty="0"/>
              <a:t>(Abdullah, Aziz, Ismail &amp; Muhammad, 2011).  </a:t>
            </a:r>
            <a:endParaRPr lang="en-GB" sz="3400" dirty="0" smtClean="0"/>
          </a:p>
          <a:p>
            <a:r>
              <a:rPr lang="en-GB" sz="3400" dirty="0" smtClean="0"/>
              <a:t>Este </a:t>
            </a:r>
            <a:r>
              <a:rPr lang="en-GB" sz="3400" dirty="0"/>
              <a:t>important </a:t>
            </a:r>
            <a:r>
              <a:rPr lang="en-GB" sz="3400" dirty="0" err="1"/>
              <a:t>sa</a:t>
            </a:r>
            <a:r>
              <a:rPr lang="en-GB" sz="3400" dirty="0"/>
              <a:t> se </a:t>
            </a:r>
            <a:r>
              <a:rPr lang="en-GB" sz="3400" dirty="0" err="1"/>
              <a:t>aibe</a:t>
            </a:r>
            <a:r>
              <a:rPr lang="en-GB" sz="3400" dirty="0"/>
              <a:t> in </a:t>
            </a:r>
            <a:r>
              <a:rPr lang="en-GB" sz="3400" dirty="0" err="1"/>
              <a:t>vedere</a:t>
            </a:r>
            <a:r>
              <a:rPr lang="en-GB" sz="3400" dirty="0"/>
              <a:t> </a:t>
            </a:r>
            <a:r>
              <a:rPr lang="en-GB" sz="3400" dirty="0" err="1"/>
              <a:t>compozitia</a:t>
            </a:r>
            <a:r>
              <a:rPr lang="en-GB" sz="3400" dirty="0"/>
              <a:t> </a:t>
            </a:r>
            <a:r>
              <a:rPr lang="en-GB" sz="3400" dirty="0" err="1"/>
              <a:t>corporala</a:t>
            </a:r>
            <a:r>
              <a:rPr lang="en-GB" sz="3400" dirty="0"/>
              <a:t> </a:t>
            </a:r>
            <a:r>
              <a:rPr lang="en-GB" sz="3400" dirty="0" err="1"/>
              <a:t>si</a:t>
            </a:r>
            <a:r>
              <a:rPr lang="en-GB" sz="3400" dirty="0"/>
              <a:t> </a:t>
            </a:r>
            <a:r>
              <a:rPr lang="en-GB" sz="3400" dirty="0" err="1"/>
              <a:t>calitatile</a:t>
            </a:r>
            <a:r>
              <a:rPr lang="en-GB" sz="3400" dirty="0"/>
              <a:t> </a:t>
            </a:r>
            <a:r>
              <a:rPr lang="en-GB" sz="3400" dirty="0" err="1"/>
              <a:t>fizice</a:t>
            </a:r>
            <a:r>
              <a:rPr lang="en-GB" sz="3400" dirty="0"/>
              <a:t> </a:t>
            </a:r>
            <a:r>
              <a:rPr lang="en-GB" sz="3400" dirty="0" err="1"/>
              <a:t>cand</a:t>
            </a:r>
            <a:r>
              <a:rPr lang="en-GB" sz="3400" dirty="0"/>
              <a:t> </a:t>
            </a:r>
            <a:r>
              <a:rPr lang="en-GB" sz="3400" dirty="0" err="1"/>
              <a:t>sunt</a:t>
            </a:r>
            <a:r>
              <a:rPr lang="en-GB" sz="3400" dirty="0"/>
              <a:t> </a:t>
            </a:r>
            <a:r>
              <a:rPr lang="en-GB" sz="3400" dirty="0" err="1"/>
              <a:t>selectati</a:t>
            </a:r>
            <a:r>
              <a:rPr lang="en-GB" sz="3400" dirty="0"/>
              <a:t> </a:t>
            </a:r>
            <a:r>
              <a:rPr lang="en-GB" sz="3400" dirty="0" err="1"/>
              <a:t>sportivii</a:t>
            </a:r>
            <a:r>
              <a:rPr lang="en-GB" sz="3400" dirty="0"/>
              <a:t> </a:t>
            </a:r>
            <a:r>
              <a:rPr lang="en-GB" sz="3400" dirty="0" err="1"/>
              <a:t>pentru</a:t>
            </a:r>
            <a:r>
              <a:rPr lang="en-GB" sz="3400" dirty="0"/>
              <a:t> </a:t>
            </a:r>
            <a:r>
              <a:rPr lang="en-GB" sz="3400" dirty="0" err="1"/>
              <a:t>fiecare</a:t>
            </a:r>
            <a:r>
              <a:rPr lang="en-GB" sz="3400" dirty="0"/>
              <a:t> </a:t>
            </a:r>
            <a:r>
              <a:rPr lang="en-GB" sz="3400" dirty="0" err="1"/>
              <a:t>proba</a:t>
            </a:r>
            <a:r>
              <a:rPr lang="en-GB" sz="3400" dirty="0"/>
              <a:t> </a:t>
            </a:r>
            <a:r>
              <a:rPr lang="en-GB" sz="3400" dirty="0" err="1"/>
              <a:t>sportiva</a:t>
            </a:r>
            <a:r>
              <a:rPr lang="en-GB" sz="3400" dirty="0"/>
              <a:t> (Ben </a:t>
            </a:r>
            <a:r>
              <a:rPr lang="en-GB" sz="3400" dirty="0" err="1"/>
              <a:t>Brahim</a:t>
            </a:r>
            <a:r>
              <a:rPr lang="en-GB" sz="3400" dirty="0"/>
              <a:t>, </a:t>
            </a:r>
            <a:r>
              <a:rPr lang="en-GB" sz="3400" dirty="0" err="1"/>
              <a:t>Bougatfa</a:t>
            </a:r>
            <a:r>
              <a:rPr lang="en-GB" sz="3400" dirty="0"/>
              <a:t> &amp; Mohamed, 2013).</a:t>
            </a:r>
          </a:p>
          <a:p>
            <a:endParaRPr lang="en-GB" dirty="0"/>
          </a:p>
        </p:txBody>
      </p:sp>
      <p:pic>
        <p:nvPicPr>
          <p:cNvPr id="4" name="Picture 1" descr="C:\Users\Adela\Pictures\cho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0648"/>
            <a:ext cx="3456384" cy="20882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STATURA   </a:t>
            </a:r>
            <a:br>
              <a:rPr lang="en-US" sz="4000"/>
            </a:br>
            <a:endParaRPr lang="en-US" sz="400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80928"/>
            <a:ext cx="8686800" cy="38484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 smtClean="0"/>
              <a:t>Prezinta</a:t>
            </a:r>
            <a:r>
              <a:rPr lang="en-US" sz="2800" dirty="0" smtClean="0"/>
              <a:t> </a:t>
            </a:r>
            <a:r>
              <a:rPr lang="en-US" sz="2800" dirty="0" err="1"/>
              <a:t>variatii</a:t>
            </a:r>
            <a:r>
              <a:rPr lang="en-US" sz="2800" dirty="0"/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a.  </a:t>
            </a:r>
            <a:r>
              <a:rPr lang="en-US" sz="2800" dirty="0" err="1"/>
              <a:t>fiziologice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    - cu </a:t>
            </a:r>
            <a:r>
              <a:rPr lang="en-US" sz="2800" dirty="0" err="1"/>
              <a:t>varsta</a:t>
            </a: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    - </a:t>
            </a:r>
            <a:r>
              <a:rPr lang="en-US" sz="2800" dirty="0" err="1"/>
              <a:t>zilnice</a:t>
            </a:r>
            <a:r>
              <a:rPr lang="en-US" sz="2800" dirty="0"/>
              <a:t> </a:t>
            </a:r>
            <a:r>
              <a:rPr lang="en-US" sz="2800" dirty="0" err="1"/>
              <a:t>tranzitorii</a:t>
            </a:r>
            <a:r>
              <a:rPr lang="en-US" sz="2800" dirty="0"/>
              <a:t> (+/-3cm)- </a:t>
            </a:r>
            <a:r>
              <a:rPr lang="en-US" sz="2400" i="1" dirty="0" err="1"/>
              <a:t>aplatizarea</a:t>
            </a:r>
            <a:r>
              <a:rPr lang="en-US" sz="2400" i="1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i="1" dirty="0"/>
              <a:t>                                             </a:t>
            </a:r>
            <a:r>
              <a:rPr lang="en-US" sz="2400" i="1" dirty="0" err="1"/>
              <a:t>discurilor</a:t>
            </a:r>
            <a:r>
              <a:rPr lang="en-US" sz="2400" i="1" dirty="0"/>
              <a:t> </a:t>
            </a:r>
            <a:r>
              <a:rPr lang="en-US" sz="2400" i="1" dirty="0" err="1"/>
              <a:t>intervertebrale</a:t>
            </a:r>
            <a:endParaRPr lang="en-US" sz="2400" i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b.  </a:t>
            </a:r>
            <a:r>
              <a:rPr lang="en-US" sz="2800" dirty="0" err="1"/>
              <a:t>patologice</a:t>
            </a:r>
            <a:r>
              <a:rPr lang="en-US" sz="2800" dirty="0"/>
              <a:t> (</a:t>
            </a:r>
            <a:r>
              <a:rPr lang="en-US" sz="2400" dirty="0" err="1"/>
              <a:t>deformari</a:t>
            </a:r>
            <a:r>
              <a:rPr lang="en-US" sz="2400" dirty="0"/>
              <a:t> ale </a:t>
            </a:r>
            <a:r>
              <a:rPr lang="en-US" sz="2400" dirty="0" err="1"/>
              <a:t>coloanei</a:t>
            </a:r>
            <a:r>
              <a:rPr lang="en-US" sz="2400" dirty="0"/>
              <a:t>, </a:t>
            </a:r>
            <a:r>
              <a:rPr lang="en-US" sz="2400" dirty="0" err="1"/>
              <a:t>genu</a:t>
            </a:r>
            <a:r>
              <a:rPr lang="en-US" sz="2400" dirty="0"/>
              <a:t> </a:t>
            </a:r>
            <a:r>
              <a:rPr lang="en-US" sz="2400" dirty="0" err="1"/>
              <a:t>valgum</a:t>
            </a:r>
            <a:r>
              <a:rPr lang="en-US" sz="2400" dirty="0"/>
              <a:t> etc)</a:t>
            </a:r>
            <a:r>
              <a:rPr lang="en-US" sz="2800" dirty="0"/>
              <a:t>   </a:t>
            </a:r>
          </a:p>
        </p:txBody>
      </p:sp>
      <p:sp>
        <p:nvSpPr>
          <p:cNvPr id="26627" name="AutoShape 3" descr="Image result for tall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29" name="AutoShape 5" descr="Image result for tall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31" name="AutoShape 7" descr="Image result for tall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6632" name="Picture 8" descr="C:\Users\Adela\Pictures\tenis inalti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04664"/>
            <a:ext cx="3168352" cy="20566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Biotip</a:t>
            </a:r>
            <a:r>
              <a:rPr lang="en-US" sz="4000" dirty="0" smtClean="0"/>
              <a:t> </a:t>
            </a:r>
            <a:r>
              <a:rPr lang="en-US" sz="4000" dirty="0" err="1" smtClean="0"/>
              <a:t>Tenis</a:t>
            </a:r>
            <a:r>
              <a:rPr lang="en-US" sz="4000" dirty="0" smtClean="0"/>
              <a:t>: </a:t>
            </a:r>
            <a:r>
              <a:rPr lang="en-US" sz="4000" dirty="0" err="1" smtClean="0"/>
              <a:t>Statura</a:t>
            </a:r>
            <a:r>
              <a:rPr lang="en-US" sz="4000" dirty="0" smtClean="0"/>
              <a:t> INALTA</a:t>
            </a:r>
            <a:endParaRPr lang="en-US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 smtClean="0"/>
              <a:t>Statura</a:t>
            </a:r>
            <a:r>
              <a:rPr lang="en-US" dirty="0" smtClean="0"/>
              <a:t> </a:t>
            </a:r>
            <a:r>
              <a:rPr lang="en-US" dirty="0"/>
              <a:t>INALTA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     - </a:t>
            </a:r>
            <a:r>
              <a:rPr lang="en-US" dirty="0" err="1"/>
              <a:t>femei</a:t>
            </a:r>
            <a:r>
              <a:rPr lang="en-US" dirty="0"/>
              <a:t> :</a:t>
            </a:r>
            <a:r>
              <a:rPr lang="en-US" dirty="0" smtClean="0"/>
              <a:t>   </a:t>
            </a:r>
            <a:r>
              <a:rPr lang="en-US" dirty="0"/>
              <a:t>170-200 cm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     - </a:t>
            </a:r>
            <a:r>
              <a:rPr lang="en-US" dirty="0" err="1"/>
              <a:t>barbati</a:t>
            </a:r>
            <a:r>
              <a:rPr lang="en-US" dirty="0"/>
              <a:t> </a:t>
            </a:r>
            <a:r>
              <a:rPr lang="en-US" dirty="0" smtClean="0"/>
              <a:t>: 180-200 </a:t>
            </a:r>
            <a:r>
              <a:rPr lang="en-US" dirty="0"/>
              <a:t>cm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6149" name="Picture 5" descr="dwarf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4653136"/>
            <a:ext cx="1238250" cy="160020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6151" name="Picture 7" descr="elf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00808"/>
            <a:ext cx="2133600" cy="434340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519492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De </a:t>
            </a:r>
            <a:r>
              <a:rPr lang="en-GB" dirty="0" err="1" smtClean="0"/>
              <a:t>ce</a:t>
            </a:r>
            <a:r>
              <a:rPr lang="en-GB" dirty="0" smtClean="0"/>
              <a:t> o </a:t>
            </a:r>
            <a:r>
              <a:rPr lang="en-GB" dirty="0" err="1" smtClean="0"/>
              <a:t>Talie</a:t>
            </a:r>
            <a:r>
              <a:rPr lang="en-GB" dirty="0" smtClean="0"/>
              <a:t> INALTA?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err="1" smtClean="0"/>
              <a:t>Inaltimea</a:t>
            </a:r>
            <a:r>
              <a:rPr lang="en-GB" dirty="0" smtClean="0"/>
              <a:t> </a:t>
            </a:r>
            <a:r>
              <a:rPr lang="en-GB" dirty="0" err="1" smtClean="0"/>
              <a:t>dicteaza</a:t>
            </a:r>
            <a:r>
              <a:rPr lang="en-GB" dirty="0" smtClean="0"/>
              <a:t> </a:t>
            </a:r>
            <a:r>
              <a:rPr lang="en-GB" dirty="0" err="1"/>
              <a:t>potentialul</a:t>
            </a:r>
            <a:r>
              <a:rPr lang="en-GB" dirty="0"/>
              <a:t> de </a:t>
            </a:r>
            <a:r>
              <a:rPr lang="en-GB" dirty="0" err="1" smtClean="0"/>
              <a:t>forta</a:t>
            </a:r>
            <a:r>
              <a:rPr lang="en-GB" dirty="0" smtClean="0"/>
              <a:t> a </a:t>
            </a:r>
            <a:r>
              <a:rPr lang="en-GB" dirty="0" err="1" smtClean="0"/>
              <a:t>serviciului</a:t>
            </a:r>
            <a:r>
              <a:rPr lang="en-GB" dirty="0" smtClean="0"/>
              <a:t> </a:t>
            </a:r>
            <a:r>
              <a:rPr lang="en-GB" dirty="0" err="1" smtClean="0"/>
              <a:t>deoarece</a:t>
            </a:r>
            <a:r>
              <a:rPr lang="en-GB" dirty="0" smtClean="0"/>
              <a:t> </a:t>
            </a:r>
            <a:r>
              <a:rPr lang="en-GB" dirty="0" err="1" smtClean="0"/>
              <a:t>inaltimea</a:t>
            </a:r>
            <a:r>
              <a:rPr lang="en-GB" dirty="0" smtClean="0"/>
              <a:t> </a:t>
            </a:r>
            <a:r>
              <a:rPr lang="en-GB" dirty="0" err="1" smtClean="0"/>
              <a:t>suplimentara</a:t>
            </a:r>
            <a:r>
              <a:rPr lang="en-GB" dirty="0" smtClean="0"/>
              <a:t> le </a:t>
            </a:r>
            <a:r>
              <a:rPr lang="en-GB" dirty="0" err="1" smtClean="0"/>
              <a:t>ofera</a:t>
            </a:r>
            <a:r>
              <a:rPr lang="en-GB" dirty="0" smtClean="0"/>
              <a:t> un </a:t>
            </a:r>
            <a:r>
              <a:rPr lang="en-GB" dirty="0" err="1" smtClean="0"/>
              <a:t>unghi</a:t>
            </a:r>
            <a:r>
              <a:rPr lang="en-GB" dirty="0" smtClean="0"/>
              <a:t> </a:t>
            </a:r>
            <a:r>
              <a:rPr lang="en-GB" dirty="0" err="1" smtClean="0"/>
              <a:t>avantajos</a:t>
            </a:r>
            <a:r>
              <a:rPr lang="en-GB" dirty="0" smtClean="0"/>
              <a:t> </a:t>
            </a:r>
            <a:r>
              <a:rPr lang="en-GB" dirty="0" err="1" smtClean="0"/>
              <a:t>jucatorilor</a:t>
            </a:r>
            <a:r>
              <a:rPr lang="en-GB" dirty="0" smtClean="0"/>
              <a:t> </a:t>
            </a:r>
            <a:r>
              <a:rPr lang="en-GB" dirty="0" err="1" smtClean="0"/>
              <a:t>inalti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Jucatorii</a:t>
            </a:r>
            <a:r>
              <a:rPr lang="en-GB" dirty="0" smtClean="0"/>
              <a:t> </a:t>
            </a:r>
            <a:r>
              <a:rPr lang="en-GB" dirty="0"/>
              <a:t>cu </a:t>
            </a:r>
            <a:r>
              <a:rPr lang="en-GB" dirty="0" err="1"/>
              <a:t>inaltimi</a:t>
            </a:r>
            <a:r>
              <a:rPr lang="en-GB" dirty="0"/>
              <a:t> </a:t>
            </a:r>
            <a:r>
              <a:rPr lang="en-GB" dirty="0" err="1"/>
              <a:t>reduse</a:t>
            </a:r>
            <a:r>
              <a:rPr lang="en-GB" dirty="0"/>
              <a:t> </a:t>
            </a:r>
            <a:r>
              <a:rPr lang="en-GB" dirty="0" err="1"/>
              <a:t>trebuie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se </a:t>
            </a:r>
            <a:r>
              <a:rPr lang="en-GB" dirty="0" err="1"/>
              <a:t>inalte</a:t>
            </a:r>
            <a:r>
              <a:rPr lang="en-GB" dirty="0"/>
              <a:t> in </a:t>
            </a:r>
            <a:r>
              <a:rPr lang="en-GB" dirty="0" err="1"/>
              <a:t>timpul</a:t>
            </a:r>
            <a:r>
              <a:rPr lang="en-GB" dirty="0"/>
              <a:t> </a:t>
            </a:r>
            <a:r>
              <a:rPr lang="en-GB" dirty="0" err="1"/>
              <a:t>serviciului</a:t>
            </a:r>
            <a:r>
              <a:rPr lang="en-GB" dirty="0"/>
              <a:t>, </a:t>
            </a:r>
            <a:r>
              <a:rPr lang="en-GB" dirty="0" err="1"/>
              <a:t>pierzand</a:t>
            </a:r>
            <a:r>
              <a:rPr lang="en-GB" dirty="0"/>
              <a:t> </a:t>
            </a:r>
            <a:r>
              <a:rPr lang="en-GB" dirty="0" err="1"/>
              <a:t>punctul</a:t>
            </a:r>
            <a:r>
              <a:rPr lang="en-GB" dirty="0"/>
              <a:t> de </a:t>
            </a:r>
            <a:r>
              <a:rPr lang="en-GB" dirty="0" err="1"/>
              <a:t>stabilitate</a:t>
            </a:r>
            <a:r>
              <a:rPr lang="en-GB" dirty="0"/>
              <a:t> cu </a:t>
            </a:r>
            <a:r>
              <a:rPr lang="en-GB" dirty="0" err="1"/>
              <a:t>solul</a:t>
            </a:r>
            <a:r>
              <a:rPr lang="en-GB" dirty="0"/>
              <a:t>. </a:t>
            </a:r>
            <a:endParaRPr lang="en-GB" dirty="0" smtClean="0"/>
          </a:p>
          <a:p>
            <a:pPr algn="ctr">
              <a:buNone/>
            </a:pPr>
            <a:r>
              <a:rPr lang="en-GB" i="1" dirty="0" smtClean="0"/>
              <a:t>! Un </a:t>
            </a:r>
            <a:r>
              <a:rPr lang="en-GB" i="1" dirty="0" err="1"/>
              <a:t>jucator</a:t>
            </a:r>
            <a:r>
              <a:rPr lang="en-GB" i="1" dirty="0"/>
              <a:t> </a:t>
            </a:r>
            <a:r>
              <a:rPr lang="en-GB" i="1" dirty="0" err="1"/>
              <a:t>inalt</a:t>
            </a:r>
            <a:r>
              <a:rPr lang="en-GB" i="1" dirty="0"/>
              <a:t> cu un </a:t>
            </a:r>
            <a:r>
              <a:rPr lang="en-GB" i="1" dirty="0" err="1"/>
              <a:t>serviciu</a:t>
            </a:r>
            <a:r>
              <a:rPr lang="en-GB" i="1" dirty="0"/>
              <a:t> slab </a:t>
            </a:r>
            <a:r>
              <a:rPr lang="en-GB" i="1" dirty="0" err="1"/>
              <a:t>inseamna</a:t>
            </a:r>
            <a:r>
              <a:rPr lang="en-GB" i="1" dirty="0"/>
              <a:t> </a:t>
            </a:r>
            <a:r>
              <a:rPr lang="en-GB" i="1" dirty="0" err="1"/>
              <a:t>irosirea</a:t>
            </a:r>
            <a:r>
              <a:rPr lang="en-GB" i="1" dirty="0"/>
              <a:t> </a:t>
            </a:r>
            <a:r>
              <a:rPr lang="en-GB" i="1" dirty="0" err="1"/>
              <a:t>unui</a:t>
            </a:r>
            <a:r>
              <a:rPr lang="en-GB" i="1" dirty="0"/>
              <a:t> bun potential</a:t>
            </a:r>
          </a:p>
        </p:txBody>
      </p:sp>
      <p:pic>
        <p:nvPicPr>
          <p:cNvPr id="4" name="Picture 5" descr="acat1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1354832" cy="179107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4578" name="AutoShape 2" descr="Image result for tennis serv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580" name="Picture 4" descr="Image result for tennis ser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0325" y="332656"/>
            <a:ext cx="2482155" cy="16668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b="1" dirty="0" smtClean="0"/>
              <a:t>“</a:t>
            </a:r>
            <a:r>
              <a:rPr lang="en-GB" sz="2700" b="1" dirty="0" err="1" smtClean="0"/>
              <a:t>Puterea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loviturilor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si</a:t>
            </a:r>
            <a:r>
              <a:rPr lang="en-GB" sz="2700" b="1" dirty="0" smtClean="0"/>
              <a:t> a </a:t>
            </a:r>
            <a:r>
              <a:rPr lang="en-GB" sz="2700" b="1" dirty="0" err="1" smtClean="0"/>
              <a:t>serviciului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creste</a:t>
            </a:r>
            <a:r>
              <a:rPr lang="en-GB" sz="2700" b="1" dirty="0" smtClean="0"/>
              <a:t> de la an la an </a:t>
            </a:r>
            <a:r>
              <a:rPr lang="en-GB" sz="2700" b="1" dirty="0" err="1" smtClean="0"/>
              <a:t>atat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datorita</a:t>
            </a:r>
            <a:r>
              <a:rPr lang="en-GB" sz="2700" b="1" dirty="0" smtClean="0"/>
              <a:t>  </a:t>
            </a:r>
            <a:r>
              <a:rPr lang="en-GB" sz="2700" b="1" dirty="0" err="1" smtClean="0"/>
              <a:t>tehnici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lor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avansate</a:t>
            </a:r>
            <a:r>
              <a:rPr lang="en-GB" sz="2700" b="1" dirty="0" smtClean="0"/>
              <a:t> de </a:t>
            </a:r>
            <a:r>
              <a:rPr lang="en-GB" sz="2700" b="1" dirty="0" err="1" smtClean="0"/>
              <a:t>antrenament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dar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si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staturii</a:t>
            </a:r>
            <a:r>
              <a:rPr lang="en-GB" sz="2700" b="1" dirty="0" smtClean="0"/>
              <a:t> din </a:t>
            </a:r>
            <a:r>
              <a:rPr lang="en-GB" sz="2700" b="1" dirty="0" err="1" smtClean="0"/>
              <a:t>ce</a:t>
            </a:r>
            <a:r>
              <a:rPr lang="en-GB" sz="2700" b="1" dirty="0" smtClean="0"/>
              <a:t> in </a:t>
            </a:r>
            <a:r>
              <a:rPr lang="en-GB" sz="2700" b="1" dirty="0" err="1" smtClean="0"/>
              <a:t>ce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mai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mari</a:t>
            </a:r>
            <a:r>
              <a:rPr lang="en-GB" sz="2700" b="1" dirty="0" smtClean="0"/>
              <a:t>.”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43533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2400" dirty="0" err="1" smtClean="0"/>
              <a:t>Studiul</a:t>
            </a:r>
            <a:r>
              <a:rPr lang="en-GB" sz="2400" dirty="0" smtClean="0"/>
              <a:t> </a:t>
            </a:r>
            <a:r>
              <a:rPr lang="en-GB" sz="2400" dirty="0" err="1" smtClean="0"/>
              <a:t>comparativ</a:t>
            </a:r>
            <a:r>
              <a:rPr lang="en-GB" sz="2400" dirty="0" smtClean="0"/>
              <a:t> al </a:t>
            </a:r>
            <a:r>
              <a:rPr lang="en-GB" sz="2400" dirty="0" err="1" smtClean="0"/>
              <a:t>inaltimii</a:t>
            </a:r>
            <a:r>
              <a:rPr lang="en-GB" sz="2400" dirty="0" smtClean="0"/>
              <a:t>, </a:t>
            </a:r>
            <a:r>
              <a:rPr lang="en-GB" sz="2400" dirty="0" err="1" smtClean="0"/>
              <a:t>greutatii</a:t>
            </a:r>
            <a:r>
              <a:rPr lang="en-GB" sz="2400" dirty="0" smtClean="0"/>
              <a:t> </a:t>
            </a:r>
            <a:r>
              <a:rPr lang="en-GB" sz="2400" dirty="0" err="1" smtClean="0"/>
              <a:t>si</a:t>
            </a:r>
            <a:r>
              <a:rPr lang="en-GB" sz="2400" dirty="0" smtClean="0"/>
              <a:t> BMI la </a:t>
            </a:r>
            <a:r>
              <a:rPr lang="en-GB" sz="2400" dirty="0" err="1" smtClean="0"/>
              <a:t>jucatorii</a:t>
            </a:r>
            <a:r>
              <a:rPr lang="en-GB" sz="2400" dirty="0" smtClean="0"/>
              <a:t> de </a:t>
            </a:r>
            <a:r>
              <a:rPr lang="en-GB" sz="2400" dirty="0" err="1" smtClean="0"/>
              <a:t>tenis</a:t>
            </a:r>
            <a:r>
              <a:rPr lang="en-GB" sz="2400" dirty="0" smtClean="0"/>
              <a:t> versus </a:t>
            </a:r>
            <a:r>
              <a:rPr lang="en-GB" sz="2400" dirty="0" err="1" smtClean="0"/>
              <a:t>ceilalti</a:t>
            </a:r>
            <a:r>
              <a:rPr lang="en-GB" sz="2400" dirty="0" smtClean="0"/>
              <a:t> </a:t>
            </a:r>
            <a:r>
              <a:rPr lang="en-GB" sz="2400" dirty="0" err="1" smtClean="0"/>
              <a:t>sportivi</a:t>
            </a:r>
            <a:r>
              <a:rPr lang="en-GB" sz="2400" dirty="0" smtClean="0"/>
              <a:t> </a:t>
            </a:r>
            <a:r>
              <a:rPr lang="en-GB" sz="2400" dirty="0" err="1" smtClean="0"/>
              <a:t>participanti</a:t>
            </a:r>
            <a:r>
              <a:rPr lang="en-GB" sz="2400" dirty="0" smtClean="0"/>
              <a:t> la </a:t>
            </a:r>
            <a:r>
              <a:rPr lang="en-GB" sz="2400" dirty="0" err="1" smtClean="0"/>
              <a:t>Olimpiada</a:t>
            </a:r>
            <a:r>
              <a:rPr lang="en-GB" sz="2400" dirty="0" smtClean="0"/>
              <a:t> de la </a:t>
            </a:r>
            <a:r>
              <a:rPr lang="en-GB" sz="2400" dirty="0" err="1" smtClean="0"/>
              <a:t>Londra</a:t>
            </a:r>
            <a:r>
              <a:rPr lang="en-GB" sz="2400" dirty="0" smtClean="0"/>
              <a:t> (2012)</a:t>
            </a:r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15616" y="3717032"/>
          <a:ext cx="7344817" cy="2859514"/>
        </p:xfrm>
        <a:graphic>
          <a:graphicData uri="http://schemas.openxmlformats.org/drawingml/2006/table">
            <a:tbl>
              <a:tblPr/>
              <a:tblGrid>
                <a:gridCol w="1713955"/>
                <a:gridCol w="488997"/>
                <a:gridCol w="1713955"/>
                <a:gridCol w="1713955"/>
                <a:gridCol w="1713955"/>
              </a:tblGrid>
              <a:tr h="71313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100" dirty="0">
                          <a:solidFill>
                            <a:srgbClr val="0033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Sport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107315" marB="539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100">
                          <a:solidFill>
                            <a:srgbClr val="0033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Age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107315" marB="539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100">
                          <a:solidFill>
                            <a:srgbClr val="0033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Height (cm)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107315" marB="539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100">
                          <a:solidFill>
                            <a:srgbClr val="0033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Weight (kg)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107315" marB="539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100">
                          <a:solidFill>
                            <a:srgbClr val="0033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BMI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107315" marB="539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91315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b="1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OVERALL AVERAGE (all sports)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b="1" dirty="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26.1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b="1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176.9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b="1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72.8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b="1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23.3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55063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Tennis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27.1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180.1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72.9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2540"/>
                        </a:spcAft>
                      </a:pPr>
                      <a:r>
                        <a:rPr lang="en-GB" sz="1000" dirty="0">
                          <a:solidFill>
                            <a:srgbClr val="666699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22.5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75" marR="53975" marT="64770" marB="6477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Statura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12976"/>
            <a:ext cx="8686800" cy="2867149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Este </a:t>
            </a:r>
            <a:r>
              <a:rPr lang="en-US" sz="4000" dirty="0" err="1" smtClean="0"/>
              <a:t>conditionata</a:t>
            </a:r>
            <a:r>
              <a:rPr lang="en-US" sz="4000" dirty="0" smtClean="0"/>
              <a:t> predominant genetic  </a:t>
            </a:r>
            <a:r>
              <a:rPr lang="en-US" dirty="0" smtClean="0"/>
              <a:t>(</a:t>
            </a:r>
            <a:r>
              <a:rPr lang="en-US" dirty="0" err="1" smtClean="0"/>
              <a:t>influenta</a:t>
            </a:r>
            <a:r>
              <a:rPr lang="en-US" dirty="0" smtClean="0"/>
              <a:t> </a:t>
            </a:r>
            <a:r>
              <a:rPr lang="en-US" dirty="0" err="1" smtClean="0"/>
              <a:t>ereditara</a:t>
            </a:r>
            <a:r>
              <a:rPr lang="en-US" dirty="0" smtClean="0"/>
              <a:t> de 10 </a:t>
            </a:r>
            <a:r>
              <a:rPr lang="en-US" dirty="0" err="1" smtClean="0"/>
              <a:t>ori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mare </a:t>
            </a:r>
            <a:r>
              <a:rPr lang="en-US" dirty="0" err="1" smtClean="0"/>
              <a:t>decat</a:t>
            </a:r>
            <a:r>
              <a:rPr lang="en-US" dirty="0" smtClean="0"/>
              <a:t> </a:t>
            </a:r>
            <a:r>
              <a:rPr lang="en-US" dirty="0" err="1" smtClean="0"/>
              <a:t>cea</a:t>
            </a:r>
            <a:r>
              <a:rPr lang="en-US" dirty="0" smtClean="0"/>
              <a:t> a </a:t>
            </a:r>
            <a:r>
              <a:rPr lang="en-US" dirty="0" err="1" smtClean="0"/>
              <a:t>factorilor</a:t>
            </a:r>
            <a:r>
              <a:rPr lang="en-US" dirty="0" smtClean="0"/>
              <a:t> de </a:t>
            </a:r>
            <a:r>
              <a:rPr lang="en-US" dirty="0" err="1" smtClean="0"/>
              <a:t>mediu</a:t>
            </a:r>
            <a:r>
              <a:rPr lang="en-US" dirty="0" smtClean="0"/>
              <a:t> -</a:t>
            </a:r>
            <a:r>
              <a:rPr lang="en-US" dirty="0" err="1" smtClean="0"/>
              <a:t>Vandervael</a:t>
            </a:r>
            <a:r>
              <a:rPr lang="en-US" sz="4000" dirty="0" smtClean="0"/>
              <a:t>)</a:t>
            </a:r>
          </a:p>
          <a:p>
            <a:r>
              <a:rPr lang="en-US" sz="4000" dirty="0" err="1" smtClean="0"/>
              <a:t>Exista</a:t>
            </a:r>
            <a:r>
              <a:rPr lang="en-US" sz="4000" dirty="0" smtClean="0"/>
              <a:t> </a:t>
            </a:r>
            <a:r>
              <a:rPr lang="en-US" sz="4000" dirty="0" err="1" smtClean="0"/>
              <a:t>insa</a:t>
            </a:r>
            <a:r>
              <a:rPr lang="en-US" sz="4000" dirty="0" smtClean="0"/>
              <a:t> </a:t>
            </a:r>
            <a:r>
              <a:rPr lang="en-US" sz="4000" dirty="0" err="1" smtClean="0"/>
              <a:t>factori</a:t>
            </a:r>
            <a:r>
              <a:rPr lang="en-US" sz="4000" dirty="0" smtClean="0"/>
              <a:t> care pot </a:t>
            </a:r>
            <a:r>
              <a:rPr lang="en-US" sz="4000" dirty="0" err="1" smtClean="0"/>
              <a:t>influenta</a:t>
            </a:r>
            <a:r>
              <a:rPr lang="en-US" sz="4000" dirty="0" smtClean="0"/>
              <a:t> </a:t>
            </a:r>
            <a:r>
              <a:rPr lang="en-US" sz="4000" dirty="0" err="1" smtClean="0"/>
              <a:t>statura</a:t>
            </a:r>
            <a:endParaRPr lang="en-US" sz="4000" dirty="0" smtClean="0"/>
          </a:p>
          <a:p>
            <a:endParaRPr lang="en-GB" dirty="0"/>
          </a:p>
        </p:txBody>
      </p:sp>
      <p:pic>
        <p:nvPicPr>
          <p:cNvPr id="4" name="Picture 2" descr="Image result for tall peo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4664"/>
            <a:ext cx="2575173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FACTORI DE MEDIU </a:t>
            </a:r>
            <a:br>
              <a:rPr lang="en-US" sz="4000"/>
            </a:br>
            <a:r>
              <a:rPr lang="en-US" sz="4000"/>
              <a:t>cu influenta asupra staturii copiilor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772816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Alimentatia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hiperproteica</a:t>
            </a:r>
            <a:r>
              <a:rPr lang="en-US" sz="2400" dirty="0"/>
              <a:t>- </a:t>
            </a:r>
            <a:r>
              <a:rPr lang="en-US" sz="2400" dirty="0" err="1"/>
              <a:t>efect</a:t>
            </a:r>
            <a:r>
              <a:rPr lang="en-US" sz="2400" dirty="0"/>
              <a:t> </a:t>
            </a:r>
            <a:r>
              <a:rPr lang="en-US" sz="2400" dirty="0" err="1"/>
              <a:t>pozitiv</a:t>
            </a:r>
            <a:r>
              <a:rPr lang="en-US" sz="2400" dirty="0"/>
              <a:t>)</a:t>
            </a:r>
          </a:p>
          <a:p>
            <a:r>
              <a:rPr lang="en-US" dirty="0" err="1"/>
              <a:t>Somnul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secretie</a:t>
            </a:r>
            <a:r>
              <a:rPr lang="en-US" sz="2400" dirty="0"/>
              <a:t> de STH )</a:t>
            </a:r>
          </a:p>
          <a:p>
            <a:r>
              <a:rPr lang="en-US" dirty="0" err="1"/>
              <a:t>Pozitiile</a:t>
            </a:r>
            <a:r>
              <a:rPr lang="en-US" dirty="0"/>
              <a:t> </a:t>
            </a:r>
            <a:r>
              <a:rPr lang="en-US" dirty="0" err="1"/>
              <a:t>vicioase</a:t>
            </a:r>
            <a:endParaRPr lang="en-US" dirty="0"/>
          </a:p>
          <a:p>
            <a:r>
              <a:rPr lang="en-US" dirty="0" err="1"/>
              <a:t>Stresul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osificarea</a:t>
            </a:r>
            <a:r>
              <a:rPr lang="en-US" sz="2400" dirty="0"/>
              <a:t> </a:t>
            </a:r>
            <a:r>
              <a:rPr lang="en-US" sz="2400" dirty="0" err="1"/>
              <a:t>prematura</a:t>
            </a:r>
            <a:r>
              <a:rPr lang="en-US" sz="2400" dirty="0"/>
              <a:t> a </a:t>
            </a:r>
            <a:r>
              <a:rPr lang="en-US" sz="2400" dirty="0" err="1"/>
              <a:t>cartilajelor</a:t>
            </a:r>
            <a:r>
              <a:rPr lang="en-US" sz="2400" dirty="0"/>
              <a:t> de </a:t>
            </a:r>
            <a:r>
              <a:rPr lang="en-US" sz="2400" dirty="0" err="1"/>
              <a:t>crestere</a:t>
            </a:r>
            <a:r>
              <a:rPr lang="en-US" sz="2400" dirty="0"/>
              <a:t>)</a:t>
            </a:r>
          </a:p>
          <a:p>
            <a:r>
              <a:rPr lang="en-US" dirty="0" err="1"/>
              <a:t>Activitatea</a:t>
            </a:r>
            <a:r>
              <a:rPr lang="en-US" dirty="0"/>
              <a:t> </a:t>
            </a:r>
            <a:r>
              <a:rPr lang="en-US" dirty="0" err="1"/>
              <a:t>fizica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efect</a:t>
            </a:r>
            <a:r>
              <a:rPr lang="en-US" sz="2400" dirty="0"/>
              <a:t> </a:t>
            </a:r>
            <a:r>
              <a:rPr lang="en-US" sz="2400" dirty="0" err="1"/>
              <a:t>pozitiv</a:t>
            </a:r>
            <a:r>
              <a:rPr lang="en-US" sz="2400" dirty="0"/>
              <a:t> </a:t>
            </a:r>
            <a:r>
              <a:rPr lang="en-US" sz="2400" dirty="0" err="1"/>
              <a:t>asupra</a:t>
            </a:r>
            <a:r>
              <a:rPr lang="en-US" sz="2400" dirty="0"/>
              <a:t> </a:t>
            </a:r>
            <a:r>
              <a:rPr lang="en-US" sz="2400" dirty="0" err="1"/>
              <a:t>cresterii</a:t>
            </a:r>
            <a:r>
              <a:rPr lang="en-US" sz="2400" dirty="0"/>
              <a:t>)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i="1" dirty="0"/>
              <a:t>    </a:t>
            </a:r>
            <a:r>
              <a:rPr lang="en-US" sz="2400" i="1" dirty="0" smtClean="0"/>
              <a:t>   </a:t>
            </a:r>
            <a:r>
              <a:rPr lang="en-US" sz="2400" i="1" dirty="0" err="1" smtClean="0"/>
              <a:t>Eforturile</a:t>
            </a:r>
            <a:r>
              <a:rPr lang="en-US" sz="2400" i="1" dirty="0" smtClean="0"/>
              <a:t> </a:t>
            </a:r>
            <a:r>
              <a:rPr lang="en-US" sz="2400" i="1" dirty="0" err="1"/>
              <a:t>foarte</a:t>
            </a:r>
            <a:r>
              <a:rPr lang="en-US" sz="2400" i="1" dirty="0"/>
              <a:t> intense </a:t>
            </a:r>
            <a:r>
              <a:rPr lang="en-US" sz="2400" i="1" dirty="0" err="1"/>
              <a:t>si</a:t>
            </a:r>
            <a:r>
              <a:rPr lang="en-US" sz="2400" i="1" dirty="0"/>
              <a:t> </a:t>
            </a:r>
            <a:r>
              <a:rPr lang="en-US" sz="2400" i="1" dirty="0" err="1"/>
              <a:t>exercitiile</a:t>
            </a:r>
            <a:r>
              <a:rPr lang="en-US" sz="2400" i="1" dirty="0"/>
              <a:t> cu </a:t>
            </a:r>
            <a:r>
              <a:rPr lang="en-US" sz="2400" i="1" dirty="0" err="1"/>
              <a:t>greutati</a:t>
            </a:r>
            <a:r>
              <a:rPr lang="en-US" sz="2400" i="1" dirty="0"/>
              <a:t> au </a:t>
            </a:r>
            <a:r>
              <a:rPr lang="en-US" sz="2400" i="1" dirty="0" err="1"/>
              <a:t>efecte</a:t>
            </a:r>
            <a:r>
              <a:rPr lang="en-US" sz="2400" i="1" dirty="0"/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negative </a:t>
            </a:r>
            <a:r>
              <a:rPr lang="en-US" sz="2400" i="1" dirty="0" err="1"/>
              <a:t>asupra</a:t>
            </a:r>
            <a:r>
              <a:rPr lang="en-US" sz="2400" i="1" dirty="0"/>
              <a:t> </a:t>
            </a:r>
            <a:r>
              <a:rPr lang="en-US" sz="2400" i="1" dirty="0" err="1"/>
              <a:t>cresterii</a:t>
            </a:r>
            <a:r>
              <a:rPr lang="en-US" sz="2400" i="1" dirty="0"/>
              <a:t> (</a:t>
            </a:r>
            <a:r>
              <a:rPr lang="en-US" sz="2400" i="1" dirty="0" err="1"/>
              <a:t>prin</a:t>
            </a:r>
            <a:r>
              <a:rPr lang="en-US" sz="2400" i="1" dirty="0"/>
              <a:t> </a:t>
            </a:r>
            <a:r>
              <a:rPr lang="en-US" sz="2400" i="1" dirty="0" err="1"/>
              <a:t>osificarea</a:t>
            </a:r>
            <a:r>
              <a:rPr lang="en-US" sz="2400" i="1" dirty="0"/>
              <a:t> </a:t>
            </a:r>
            <a:r>
              <a:rPr lang="en-US" sz="2400" i="1" dirty="0" err="1"/>
              <a:t>prematura</a:t>
            </a:r>
            <a:r>
              <a:rPr lang="en-US" sz="2400" i="1" dirty="0"/>
              <a:t> / </a:t>
            </a:r>
            <a:r>
              <a:rPr lang="en-US" sz="2400" i="1" dirty="0" err="1"/>
              <a:t>tasarea</a:t>
            </a:r>
            <a:r>
              <a:rPr lang="en-US" sz="2400" i="1" dirty="0"/>
              <a:t> </a:t>
            </a:r>
            <a:r>
              <a:rPr lang="en-US" sz="2400" i="1" dirty="0" err="1"/>
              <a:t>cartilajelor</a:t>
            </a:r>
            <a:r>
              <a:rPr lang="en-US" sz="2400" i="1" dirty="0"/>
              <a:t> de </a:t>
            </a:r>
            <a:r>
              <a:rPr lang="en-US" sz="2400" i="1" dirty="0" err="1"/>
              <a:t>crestere</a:t>
            </a:r>
            <a:r>
              <a:rPr lang="en-US" sz="2400" i="1" dirty="0"/>
              <a:t>)</a:t>
            </a:r>
          </a:p>
          <a:p>
            <a:pPr>
              <a:buNone/>
            </a:pPr>
            <a:endParaRPr lang="en-US" sz="2400" i="1" dirty="0"/>
          </a:p>
        </p:txBody>
      </p:sp>
      <p:pic>
        <p:nvPicPr>
          <p:cNvPr id="8197" name="Picture 5" descr="Large View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609600" cy="228600"/>
          </a:xfrm>
          <a:prstGeom prst="rect">
            <a:avLst/>
          </a:prstGeom>
          <a:noFill/>
        </p:spPr>
      </p:pic>
      <p:pic>
        <p:nvPicPr>
          <p:cNvPr id="8199" name="Picture 7" descr="Large View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1447800"/>
            <a:ext cx="1594048" cy="1189112"/>
          </a:xfrm>
          <a:prstGeom prst="rect">
            <a:avLst/>
          </a:prstGeom>
          <a:noFill/>
        </p:spPr>
      </p:pic>
      <p:pic>
        <p:nvPicPr>
          <p:cNvPr id="8201" name="Picture 9" descr="Large Vie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2348880"/>
            <a:ext cx="1270992" cy="108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Biotip</a:t>
            </a:r>
            <a:r>
              <a:rPr lang="en-GB" dirty="0" smtClean="0"/>
              <a:t> </a:t>
            </a:r>
            <a:r>
              <a:rPr lang="en-GB" dirty="0" err="1" smtClean="0"/>
              <a:t>Tenis</a:t>
            </a:r>
            <a:r>
              <a:rPr lang="en-GB" dirty="0" smtClean="0"/>
              <a:t>: MEMBRELE SUPERIOARE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Dimensiuni</a:t>
            </a:r>
            <a:r>
              <a:rPr lang="en-GB" dirty="0" smtClean="0"/>
              <a:t>: </a:t>
            </a:r>
            <a:r>
              <a:rPr lang="en-GB" dirty="0" err="1" smtClean="0"/>
              <a:t>anvergura</a:t>
            </a:r>
            <a:r>
              <a:rPr lang="en-GB" dirty="0" smtClean="0"/>
              <a:t>, </a:t>
            </a:r>
            <a:r>
              <a:rPr lang="en-GB" dirty="0" err="1" smtClean="0"/>
              <a:t>palme</a:t>
            </a:r>
            <a:r>
              <a:rPr lang="en-GB" dirty="0" smtClean="0"/>
              <a:t> etc</a:t>
            </a:r>
          </a:p>
          <a:p>
            <a:r>
              <a:rPr lang="en-GB" dirty="0" err="1" smtClean="0"/>
              <a:t>Perimetre</a:t>
            </a:r>
            <a:endParaRPr lang="en-GB" dirty="0" smtClean="0"/>
          </a:p>
          <a:p>
            <a:r>
              <a:rPr lang="en-GB" dirty="0" smtClean="0"/>
              <a:t>Forte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21506" name="Picture 2" descr="Image result for tennis h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564904"/>
            <a:ext cx="3874740" cy="39604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5419328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ANVERGURA</a:t>
            </a:r>
            <a:br>
              <a:rPr lang="en-US" dirty="0" smtClean="0"/>
            </a:br>
            <a:r>
              <a:rPr lang="en-US" dirty="0" err="1" smtClean="0"/>
              <a:t>lungimea</a:t>
            </a:r>
            <a:r>
              <a:rPr lang="en-US" dirty="0" smtClean="0"/>
              <a:t> </a:t>
            </a:r>
            <a:r>
              <a:rPr lang="en-US" dirty="0" err="1" smtClean="0"/>
              <a:t>membrelor</a:t>
            </a:r>
            <a:r>
              <a:rPr lang="en-US" dirty="0" smtClean="0"/>
              <a:t> </a:t>
            </a:r>
            <a:r>
              <a:rPr lang="en-US" dirty="0" err="1" smtClean="0"/>
              <a:t>superioare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864693"/>
            <a:ext cx="8229600" cy="3993307"/>
          </a:xfrm>
        </p:spPr>
        <p:txBody>
          <a:bodyPr/>
          <a:lstStyle/>
          <a:p>
            <a:r>
              <a:rPr lang="en-US" dirty="0" err="1"/>
              <a:t>Reprezinta</a:t>
            </a:r>
            <a:r>
              <a:rPr lang="en-US" dirty="0"/>
              <a:t> </a:t>
            </a:r>
            <a:r>
              <a:rPr lang="en-US" dirty="0" err="1"/>
              <a:t>distanta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varful</a:t>
            </a:r>
            <a:r>
              <a:rPr lang="en-US" dirty="0"/>
              <a:t> </a:t>
            </a:r>
            <a:r>
              <a:rPr lang="en-US" dirty="0" err="1"/>
              <a:t>mediusului</a:t>
            </a:r>
            <a:r>
              <a:rPr lang="en-US" dirty="0"/>
              <a:t> </a:t>
            </a:r>
            <a:r>
              <a:rPr lang="en-US" dirty="0" err="1"/>
              <a:t>drept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al </a:t>
            </a:r>
            <a:r>
              <a:rPr lang="en-US" dirty="0" err="1"/>
              <a:t>mediusului</a:t>
            </a:r>
            <a:r>
              <a:rPr lang="en-US" dirty="0"/>
              <a:t> </a:t>
            </a:r>
            <a:r>
              <a:rPr lang="en-US" dirty="0" err="1"/>
              <a:t>stang</a:t>
            </a:r>
            <a:r>
              <a:rPr lang="en-US" dirty="0"/>
              <a:t>, cu </a:t>
            </a:r>
            <a:r>
              <a:rPr lang="en-US" dirty="0" err="1"/>
              <a:t>bratele</a:t>
            </a:r>
            <a:r>
              <a:rPr lang="en-US" dirty="0"/>
              <a:t> intense </a:t>
            </a:r>
            <a:r>
              <a:rPr lang="en-US" dirty="0" err="1"/>
              <a:t>orizontal</a:t>
            </a:r>
            <a:r>
              <a:rPr lang="en-US" dirty="0"/>
              <a:t> la </a:t>
            </a:r>
            <a:r>
              <a:rPr lang="en-US" dirty="0" err="1"/>
              <a:t>nivelul</a:t>
            </a:r>
            <a:r>
              <a:rPr lang="en-US" dirty="0"/>
              <a:t> </a:t>
            </a:r>
            <a:r>
              <a:rPr lang="en-US" dirty="0" err="1"/>
              <a:t>claviculelor</a:t>
            </a:r>
            <a:endParaRPr lang="en-US" dirty="0"/>
          </a:p>
          <a:p>
            <a:r>
              <a:rPr lang="en-US" dirty="0" err="1"/>
              <a:t>Valoare</a:t>
            </a:r>
            <a:r>
              <a:rPr lang="en-US" dirty="0"/>
              <a:t> : </a:t>
            </a:r>
            <a:r>
              <a:rPr lang="en-US" dirty="0" err="1"/>
              <a:t>egala</a:t>
            </a:r>
            <a:r>
              <a:rPr lang="en-US" dirty="0"/>
              <a:t> cu a </a:t>
            </a:r>
            <a:r>
              <a:rPr lang="en-US" dirty="0" err="1"/>
              <a:t>taliei</a:t>
            </a:r>
            <a:endParaRPr lang="en-US" dirty="0"/>
          </a:p>
          <a:p>
            <a:r>
              <a:rPr lang="en-US" dirty="0" err="1"/>
              <a:t>Variatiile</a:t>
            </a:r>
            <a:r>
              <a:rPr lang="en-US" dirty="0"/>
              <a:t> se </a:t>
            </a:r>
            <a:r>
              <a:rPr lang="en-US" dirty="0" err="1"/>
              <a:t>noteaza</a:t>
            </a:r>
            <a:r>
              <a:rPr lang="en-US" dirty="0"/>
              <a:t> cu +/- “x” cm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 </a:t>
            </a:r>
            <a:r>
              <a:rPr lang="en-US" sz="2400" i="1" dirty="0"/>
              <a:t>S-au </a:t>
            </a:r>
            <a:r>
              <a:rPr lang="en-US" sz="2400" i="1" dirty="0" err="1"/>
              <a:t>inregistrat</a:t>
            </a:r>
            <a:r>
              <a:rPr lang="en-US" sz="2400" i="1" dirty="0"/>
              <a:t> </a:t>
            </a:r>
            <a:r>
              <a:rPr lang="en-US" sz="2400" i="1" dirty="0" err="1"/>
              <a:t>valori</a:t>
            </a:r>
            <a:r>
              <a:rPr lang="en-US" sz="2400" i="1" dirty="0"/>
              <a:t> extreme de +14 cm</a:t>
            </a:r>
          </a:p>
        </p:txBody>
      </p:sp>
      <p:pic>
        <p:nvPicPr>
          <p:cNvPr id="20482" name="Picture 2" descr="Image result for long ar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32656"/>
            <a:ext cx="3240360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Biotip</a:t>
            </a:r>
            <a:r>
              <a:rPr lang="en-GB" dirty="0" smtClean="0"/>
              <a:t> </a:t>
            </a:r>
            <a:r>
              <a:rPr lang="en-GB" dirty="0" err="1" smtClean="0"/>
              <a:t>Tenis</a:t>
            </a:r>
            <a:r>
              <a:rPr lang="en-GB" dirty="0" smtClean="0"/>
              <a:t> </a:t>
            </a:r>
            <a:r>
              <a:rPr lang="en-GB" dirty="0" err="1" smtClean="0"/>
              <a:t>Membre</a:t>
            </a:r>
            <a:r>
              <a:rPr lang="en-GB" dirty="0" smtClean="0"/>
              <a:t> </a:t>
            </a:r>
            <a:r>
              <a:rPr lang="en-GB" dirty="0" err="1" smtClean="0"/>
              <a:t>superioare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GB" dirty="0" err="1" smtClean="0"/>
              <a:t>Anvergura</a:t>
            </a:r>
            <a:r>
              <a:rPr lang="en-GB" dirty="0" smtClean="0"/>
              <a:t> MARE: </a:t>
            </a:r>
            <a:r>
              <a:rPr lang="en-GB" dirty="0" err="1" smtClean="0"/>
              <a:t>depaseste</a:t>
            </a:r>
            <a:r>
              <a:rPr lang="en-GB" dirty="0" smtClean="0"/>
              <a:t> </a:t>
            </a:r>
            <a:r>
              <a:rPr lang="en-GB" dirty="0" err="1" smtClean="0"/>
              <a:t>valoarea</a:t>
            </a:r>
            <a:r>
              <a:rPr lang="en-GB" dirty="0" smtClean="0"/>
              <a:t> </a:t>
            </a:r>
            <a:r>
              <a:rPr lang="en-GB" dirty="0" err="1" smtClean="0"/>
              <a:t>Taliei</a:t>
            </a:r>
            <a:r>
              <a:rPr lang="en-GB" dirty="0" smtClean="0"/>
              <a:t> cu 6-8 cm</a:t>
            </a:r>
          </a:p>
          <a:p>
            <a:r>
              <a:rPr lang="en-GB" dirty="0" err="1" smtClean="0"/>
              <a:t>palma</a:t>
            </a:r>
            <a:r>
              <a:rPr lang="en-GB" dirty="0" smtClean="0"/>
              <a:t> de </a:t>
            </a:r>
            <a:r>
              <a:rPr lang="en-GB" dirty="0" err="1" smtClean="0"/>
              <a:t>dimensiuni</a:t>
            </a:r>
            <a:r>
              <a:rPr lang="en-GB" dirty="0" smtClean="0"/>
              <a:t> </a:t>
            </a:r>
            <a:r>
              <a:rPr lang="en-GB" dirty="0" err="1" smtClean="0"/>
              <a:t>crescute</a:t>
            </a:r>
            <a:r>
              <a:rPr lang="en-GB" dirty="0" smtClean="0"/>
              <a:t> </a:t>
            </a:r>
            <a:r>
              <a:rPr lang="en-GB" dirty="0" err="1" smtClean="0"/>
              <a:t>mai</a:t>
            </a:r>
            <a:r>
              <a:rPr lang="en-GB" dirty="0" smtClean="0"/>
              <a:t> ales la </a:t>
            </a:r>
            <a:r>
              <a:rPr lang="en-GB" dirty="0" err="1" smtClean="0"/>
              <a:t>mana</a:t>
            </a:r>
            <a:r>
              <a:rPr lang="en-GB" dirty="0" smtClean="0"/>
              <a:t> </a:t>
            </a:r>
            <a:r>
              <a:rPr lang="en-GB" dirty="0" err="1" smtClean="0"/>
              <a:t>dominanta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30724" name="Picture 4" descr="Image result for tennis play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149080"/>
            <a:ext cx="2705100" cy="247801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3528392" cy="114300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Biotip</a:t>
            </a:r>
            <a:r>
              <a:rPr lang="en-GB" dirty="0" smtClean="0"/>
              <a:t> </a:t>
            </a:r>
            <a:r>
              <a:rPr lang="en-GB" dirty="0" err="1" smtClean="0"/>
              <a:t>Tenis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PALME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316835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GB" b="1" dirty="0" err="1" smtClean="0"/>
              <a:t>Dimensiuni</a:t>
            </a:r>
            <a:r>
              <a:rPr lang="en-GB" b="1" dirty="0" smtClean="0"/>
              <a:t> </a:t>
            </a:r>
            <a:r>
              <a:rPr lang="en-GB" b="1" dirty="0" err="1" smtClean="0"/>
              <a:t>crescute</a:t>
            </a:r>
            <a:r>
              <a:rPr lang="en-GB" b="1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o </a:t>
            </a:r>
            <a:r>
              <a:rPr lang="en-GB" b="1" dirty="0" err="1" smtClean="0">
                <a:solidFill>
                  <a:srgbClr val="00B0F0"/>
                </a:solidFill>
              </a:rPr>
              <a:t>Forta</a:t>
            </a:r>
            <a:r>
              <a:rPr lang="en-GB" b="1" dirty="0" smtClean="0">
                <a:solidFill>
                  <a:srgbClr val="00B0F0"/>
                </a:solidFill>
              </a:rPr>
              <a:t> PALMARA mare </a:t>
            </a:r>
            <a:r>
              <a:rPr lang="en-GB" dirty="0" smtClean="0"/>
              <a:t>(</a:t>
            </a:r>
            <a:r>
              <a:rPr lang="en-GB" dirty="0" err="1" smtClean="0"/>
              <a:t>mai</a:t>
            </a:r>
            <a:r>
              <a:rPr lang="en-GB" dirty="0" smtClean="0"/>
              <a:t> ales la </a:t>
            </a:r>
            <a:r>
              <a:rPr lang="en-GB" dirty="0" err="1" smtClean="0"/>
              <a:t>mana</a:t>
            </a:r>
            <a:r>
              <a:rPr lang="en-GB" dirty="0" smtClean="0"/>
              <a:t> </a:t>
            </a:r>
            <a:r>
              <a:rPr lang="en-GB" dirty="0" err="1" smtClean="0"/>
              <a:t>dominanta</a:t>
            </a:r>
            <a:r>
              <a:rPr lang="en-GB" dirty="0" smtClean="0"/>
              <a:t>), </a:t>
            </a:r>
            <a:r>
              <a:rPr lang="en-GB" dirty="0" err="1" smtClean="0"/>
              <a:t>deoarece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err="1" smtClean="0"/>
              <a:t>Influenteaza</a:t>
            </a:r>
            <a:r>
              <a:rPr lang="en-GB" dirty="0" smtClean="0"/>
              <a:t> </a:t>
            </a:r>
            <a:r>
              <a:rPr lang="en-GB" dirty="0" err="1" smtClean="0"/>
              <a:t>controlul</a:t>
            </a:r>
            <a:r>
              <a:rPr lang="en-GB" dirty="0" smtClean="0"/>
              <a:t> </a:t>
            </a:r>
            <a:r>
              <a:rPr lang="en-GB" dirty="0" err="1" smtClean="0"/>
              <a:t>rachetei</a:t>
            </a:r>
            <a:endParaRPr lang="en-GB" dirty="0" smtClean="0"/>
          </a:p>
          <a:p>
            <a:r>
              <a:rPr lang="en-GB" dirty="0" smtClean="0"/>
              <a:t>O </a:t>
            </a:r>
            <a:r>
              <a:rPr lang="en-GB" dirty="0" err="1"/>
              <a:t>forta</a:t>
            </a:r>
            <a:r>
              <a:rPr lang="en-GB" dirty="0"/>
              <a:t> de </a:t>
            </a:r>
            <a:r>
              <a:rPr lang="en-GB" dirty="0" err="1"/>
              <a:t>prindere</a:t>
            </a:r>
            <a:r>
              <a:rPr lang="en-GB" dirty="0"/>
              <a:t> </a:t>
            </a:r>
            <a:r>
              <a:rPr lang="en-GB" dirty="0" err="1"/>
              <a:t>crescuta</a:t>
            </a:r>
            <a:r>
              <a:rPr lang="en-GB" dirty="0"/>
              <a:t> a </a:t>
            </a:r>
            <a:r>
              <a:rPr lang="en-GB" dirty="0" err="1"/>
              <a:t>rachetei</a:t>
            </a:r>
            <a:r>
              <a:rPr lang="en-GB" dirty="0"/>
              <a:t>  </a:t>
            </a:r>
            <a:r>
              <a:rPr lang="en-GB" dirty="0" err="1"/>
              <a:t>previne</a:t>
            </a:r>
            <a:r>
              <a:rPr lang="en-GB" dirty="0"/>
              <a:t> </a:t>
            </a:r>
            <a:r>
              <a:rPr lang="en-GB" dirty="0" err="1"/>
              <a:t>leziunile</a:t>
            </a:r>
            <a:r>
              <a:rPr lang="en-GB" dirty="0"/>
              <a:t> de </a:t>
            </a:r>
            <a:r>
              <a:rPr lang="en-GB" dirty="0" err="1"/>
              <a:t>suprasolicitare</a:t>
            </a:r>
            <a:r>
              <a:rPr lang="en-GB" dirty="0"/>
              <a:t> in cot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umar</a:t>
            </a:r>
            <a:r>
              <a:rPr lang="en-GB" dirty="0"/>
              <a:t>. (</a:t>
            </a:r>
            <a:r>
              <a:rPr lang="en-GB" dirty="0" err="1"/>
              <a:t>Kibler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Chandler, 1989</a:t>
            </a:r>
            <a:r>
              <a:rPr lang="en-GB" dirty="0" smtClean="0"/>
              <a:t>).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8436" name="Picture 4" descr="Image result for tennis h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88640"/>
            <a:ext cx="2242889" cy="154491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2" descr="Image result for tennis h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437112"/>
            <a:ext cx="2952750" cy="922362"/>
          </a:xfrm>
          <a:prstGeom prst="rect">
            <a:avLst/>
          </a:prstGeom>
          <a:noFill/>
        </p:spPr>
      </p:pic>
      <p:sp>
        <p:nvSpPr>
          <p:cNvPr id="7" name="Flowchart: Sequential Access Storage 6"/>
          <p:cNvSpPr/>
          <p:nvPr/>
        </p:nvSpPr>
        <p:spPr>
          <a:xfrm>
            <a:off x="1259632" y="5373216"/>
            <a:ext cx="7884368" cy="1296144"/>
          </a:xfrm>
          <a:prstGeom prst="flowChartMagneticTap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“</a:t>
            </a:r>
            <a:r>
              <a:rPr lang="en-GB" i="1" dirty="0" err="1" smtClean="0"/>
              <a:t>Tenisul</a:t>
            </a:r>
            <a:r>
              <a:rPr lang="en-GB" i="1" dirty="0" smtClean="0"/>
              <a:t> </a:t>
            </a:r>
            <a:r>
              <a:rPr lang="en-GB" i="1" dirty="0" err="1" smtClean="0"/>
              <a:t>este</a:t>
            </a:r>
            <a:r>
              <a:rPr lang="en-GB" i="1" dirty="0" smtClean="0"/>
              <a:t> un sport unilateral care </a:t>
            </a:r>
            <a:r>
              <a:rPr lang="en-GB" i="1" dirty="0" err="1" smtClean="0"/>
              <a:t>necesita</a:t>
            </a:r>
            <a:r>
              <a:rPr lang="en-GB" i="1" dirty="0" smtClean="0"/>
              <a:t> o </a:t>
            </a:r>
            <a:r>
              <a:rPr lang="en-GB" i="1" dirty="0" err="1" smtClean="0"/>
              <a:t>forta</a:t>
            </a:r>
            <a:r>
              <a:rPr lang="en-GB" i="1" dirty="0" smtClean="0"/>
              <a:t> de </a:t>
            </a:r>
            <a:r>
              <a:rPr lang="en-GB" i="1" dirty="0" err="1" smtClean="0"/>
              <a:t>prindere</a:t>
            </a:r>
            <a:r>
              <a:rPr lang="en-GB" i="1" dirty="0" smtClean="0"/>
              <a:t> </a:t>
            </a:r>
            <a:r>
              <a:rPr lang="en-GB" i="1" dirty="0" err="1" smtClean="0"/>
              <a:t>palmara</a:t>
            </a:r>
            <a:r>
              <a:rPr lang="en-GB" i="1" dirty="0" smtClean="0"/>
              <a:t> mare, un </a:t>
            </a:r>
            <a:r>
              <a:rPr lang="en-GB" i="1" dirty="0" err="1" smtClean="0"/>
              <a:t>antebrat</a:t>
            </a:r>
            <a:r>
              <a:rPr lang="en-GB" i="1" dirty="0" smtClean="0"/>
              <a:t> </a:t>
            </a:r>
            <a:r>
              <a:rPr lang="en-GB" i="1" dirty="0" err="1" smtClean="0"/>
              <a:t>puternic</a:t>
            </a:r>
            <a:r>
              <a:rPr lang="en-GB" i="1" dirty="0" smtClean="0"/>
              <a:t> </a:t>
            </a:r>
            <a:r>
              <a:rPr lang="en-GB" i="1" dirty="0" err="1" smtClean="0"/>
              <a:t>si</a:t>
            </a:r>
            <a:r>
              <a:rPr lang="en-GB" i="1" dirty="0" smtClean="0"/>
              <a:t> care </a:t>
            </a:r>
            <a:r>
              <a:rPr lang="en-GB" i="1" dirty="0" err="1" smtClean="0"/>
              <a:t>determina</a:t>
            </a:r>
            <a:r>
              <a:rPr lang="en-GB" i="1" dirty="0" smtClean="0"/>
              <a:t> </a:t>
            </a:r>
            <a:r>
              <a:rPr lang="en-GB" i="1" dirty="0" err="1" smtClean="0"/>
              <a:t>inflexibilitate</a:t>
            </a:r>
            <a:r>
              <a:rPr lang="en-GB" i="1" dirty="0" smtClean="0"/>
              <a:t> in </a:t>
            </a:r>
            <a:r>
              <a:rPr lang="en-GB" i="1" dirty="0" err="1" smtClean="0"/>
              <a:t>umar</a:t>
            </a:r>
            <a:r>
              <a:rPr lang="en-GB" i="1" dirty="0" smtClean="0"/>
              <a:t> </a:t>
            </a:r>
            <a:r>
              <a:rPr lang="en-GB" i="1" dirty="0" err="1" smtClean="0"/>
              <a:t>si</a:t>
            </a:r>
            <a:r>
              <a:rPr lang="en-GB" i="1" dirty="0" smtClean="0"/>
              <a:t> cot.”</a:t>
            </a:r>
          </a:p>
          <a:p>
            <a:pPr algn="r">
              <a:buNone/>
            </a:pPr>
            <a:r>
              <a:rPr lang="en-GB" dirty="0" smtClean="0"/>
              <a:t>Chinn et al, 1974</a:t>
            </a:r>
            <a:endParaRPr lang="en-GB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ANTEBRATE </a:t>
            </a:r>
            <a:r>
              <a:rPr lang="en-GB" dirty="0" err="1" smtClean="0"/>
              <a:t>si</a:t>
            </a:r>
            <a:r>
              <a:rPr lang="en-GB" dirty="0" smtClean="0"/>
              <a:t> BRATE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122912" cy="290891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FORTE MARI </a:t>
            </a:r>
            <a:r>
              <a:rPr lang="en-GB" dirty="0" err="1" smtClean="0"/>
              <a:t>deoarece</a:t>
            </a:r>
            <a:r>
              <a:rPr lang="en-GB" dirty="0" smtClean="0"/>
              <a:t> </a:t>
            </a:r>
            <a:r>
              <a:rPr lang="en-GB" dirty="0" err="1" smtClean="0"/>
              <a:t>influenteaza</a:t>
            </a:r>
            <a:r>
              <a:rPr lang="en-GB" dirty="0" smtClean="0"/>
              <a:t> </a:t>
            </a:r>
            <a:r>
              <a:rPr lang="en-GB" dirty="0" err="1" smtClean="0"/>
              <a:t>forta</a:t>
            </a:r>
            <a:r>
              <a:rPr lang="en-GB" dirty="0" smtClean="0"/>
              <a:t> </a:t>
            </a:r>
            <a:r>
              <a:rPr lang="en-GB" dirty="0" err="1" smtClean="0"/>
              <a:t>loviturii</a:t>
            </a:r>
            <a:r>
              <a:rPr lang="en-GB" dirty="0"/>
              <a:t> </a:t>
            </a:r>
            <a:r>
              <a:rPr lang="en-GB" dirty="0" smtClean="0"/>
              <a:t>(cu </a:t>
            </a:r>
            <a:r>
              <a:rPr lang="en-GB" dirty="0"/>
              <a:t>cat se </a:t>
            </a:r>
            <a:r>
              <a:rPr lang="en-GB" dirty="0" err="1"/>
              <a:t>misca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repede</a:t>
            </a:r>
            <a:r>
              <a:rPr lang="en-GB" dirty="0"/>
              <a:t> </a:t>
            </a:r>
            <a:r>
              <a:rPr lang="en-GB" dirty="0" err="1"/>
              <a:t>capatul</a:t>
            </a:r>
            <a:r>
              <a:rPr lang="en-GB" dirty="0"/>
              <a:t> </a:t>
            </a:r>
            <a:r>
              <a:rPr lang="en-GB" dirty="0" err="1"/>
              <a:t>rachetei</a:t>
            </a:r>
            <a:r>
              <a:rPr lang="en-GB" dirty="0"/>
              <a:t>, cu </a:t>
            </a:r>
            <a:r>
              <a:rPr lang="en-GB" dirty="0" err="1"/>
              <a:t>atat</a:t>
            </a:r>
            <a:r>
              <a:rPr lang="en-GB" dirty="0"/>
              <a:t> </a:t>
            </a:r>
            <a:r>
              <a:rPr lang="en-GB" dirty="0" err="1"/>
              <a:t>este</a:t>
            </a:r>
            <a:r>
              <a:rPr lang="en-GB" dirty="0"/>
              <a:t> </a:t>
            </a:r>
            <a:r>
              <a:rPr lang="en-GB" dirty="0" err="1"/>
              <a:t>generata</a:t>
            </a:r>
            <a:r>
              <a:rPr lang="en-GB" dirty="0"/>
              <a:t> o </a:t>
            </a:r>
            <a:r>
              <a:rPr lang="en-GB" dirty="0" err="1"/>
              <a:t>putere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smtClean="0"/>
              <a:t>mare)</a:t>
            </a:r>
          </a:p>
        </p:txBody>
      </p:sp>
      <p:sp>
        <p:nvSpPr>
          <p:cNvPr id="34818" name="AutoShape 2" descr="Image result for tennis playe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20" name="AutoShape 4" descr="Image result for tennis playe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22" name="AutoShape 6" descr="Image result for tennis playe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4823" name="Picture 7" descr="C:\Users\Adela\Pictures\tenis -seren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600" y="1556792"/>
            <a:ext cx="3420888" cy="27363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ardrop 7"/>
          <p:cNvSpPr/>
          <p:nvPr/>
        </p:nvSpPr>
        <p:spPr>
          <a:xfrm>
            <a:off x="539552" y="4221088"/>
            <a:ext cx="5328592" cy="2636912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solidFill>
                  <a:srgbClr val="002060"/>
                </a:solidFill>
              </a:rPr>
              <a:t>Seliger</a:t>
            </a:r>
            <a:r>
              <a:rPr lang="en-GB" sz="2400" dirty="0" smtClean="0">
                <a:solidFill>
                  <a:srgbClr val="002060"/>
                </a:solidFill>
              </a:rPr>
              <a:t> 1973 </a:t>
            </a:r>
            <a:r>
              <a:rPr lang="en-GB" sz="2400" dirty="0" err="1" smtClean="0">
                <a:solidFill>
                  <a:srgbClr val="002060"/>
                </a:solidFill>
              </a:rPr>
              <a:t>si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Birrer</a:t>
            </a:r>
            <a:r>
              <a:rPr lang="en-GB" sz="2400" dirty="0" smtClean="0">
                <a:solidFill>
                  <a:srgbClr val="002060"/>
                </a:solidFill>
              </a:rPr>
              <a:t>, 1986, au </a:t>
            </a:r>
            <a:r>
              <a:rPr lang="en-GB" sz="2400" dirty="0" err="1" smtClean="0">
                <a:solidFill>
                  <a:srgbClr val="002060"/>
                </a:solidFill>
              </a:rPr>
              <a:t>gasit</a:t>
            </a:r>
            <a:r>
              <a:rPr lang="en-GB" sz="2400" dirty="0" smtClean="0">
                <a:solidFill>
                  <a:srgbClr val="002060"/>
                </a:solidFill>
              </a:rPr>
              <a:t> o </a:t>
            </a:r>
            <a:r>
              <a:rPr lang="en-GB" sz="2400" dirty="0" err="1" smtClean="0">
                <a:solidFill>
                  <a:srgbClr val="002060"/>
                </a:solidFill>
              </a:rPr>
              <a:t>corelatie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pozitiva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semnificativa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intre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performanta</a:t>
            </a:r>
            <a:r>
              <a:rPr lang="en-GB" sz="2400" dirty="0" smtClean="0">
                <a:solidFill>
                  <a:srgbClr val="002060"/>
                </a:solidFill>
              </a:rPr>
              <a:t> din </a:t>
            </a:r>
            <a:r>
              <a:rPr lang="en-GB" sz="2400" dirty="0" err="1" smtClean="0">
                <a:solidFill>
                  <a:srgbClr val="002060"/>
                </a:solidFill>
              </a:rPr>
              <a:t>turnee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si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forta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  <a:r>
              <a:rPr lang="en-GB" sz="2400" dirty="0" err="1" smtClean="0">
                <a:solidFill>
                  <a:srgbClr val="002060"/>
                </a:solidFill>
              </a:rPr>
              <a:t>loviturii</a:t>
            </a:r>
            <a:endParaRPr lang="en-GB" sz="2400" dirty="0" smtClean="0">
              <a:solidFill>
                <a:srgbClr val="002060"/>
              </a:solidFill>
            </a:endParaRPr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Cel</a:t>
            </a:r>
            <a:r>
              <a:rPr lang="en-GB" dirty="0" smtClean="0"/>
              <a:t> </a:t>
            </a:r>
            <a:r>
              <a:rPr lang="en-GB" dirty="0" err="1" smtClean="0"/>
              <a:t>mai</a:t>
            </a:r>
            <a:r>
              <a:rPr lang="en-GB" dirty="0" smtClean="0"/>
              <a:t> </a:t>
            </a:r>
            <a:r>
              <a:rPr lang="en-GB" dirty="0" err="1" smtClean="0"/>
              <a:t>puternic</a:t>
            </a:r>
            <a:r>
              <a:rPr lang="en-GB" dirty="0" smtClean="0"/>
              <a:t> </a:t>
            </a:r>
            <a:r>
              <a:rPr lang="en-GB" dirty="0" err="1" smtClean="0"/>
              <a:t>serviciu</a:t>
            </a:r>
            <a:r>
              <a:rPr lang="en-GB" dirty="0" smtClean="0"/>
              <a:t> conform Guinness World records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en-GB" dirty="0" smtClean="0"/>
              <a:t>9 Mai 2012, Samuel </a:t>
            </a:r>
            <a:r>
              <a:rPr lang="en-GB" dirty="0" err="1" smtClean="0"/>
              <a:t>Groth</a:t>
            </a:r>
            <a:r>
              <a:rPr lang="en-GB" dirty="0" smtClean="0"/>
              <a:t> (Australia) 263 km/h (163.4 mph) care a </a:t>
            </a:r>
            <a:r>
              <a:rPr lang="en-GB" dirty="0" err="1" smtClean="0"/>
              <a:t>surclasat</a:t>
            </a:r>
            <a:r>
              <a:rPr lang="en-GB" dirty="0" smtClean="0"/>
              <a:t> </a:t>
            </a:r>
            <a:r>
              <a:rPr lang="en-GB" dirty="0" err="1" smtClean="0"/>
              <a:t>precedentul</a:t>
            </a:r>
            <a:r>
              <a:rPr lang="en-GB" dirty="0" smtClean="0"/>
              <a:t> record, </a:t>
            </a:r>
            <a:r>
              <a:rPr lang="en-GB" dirty="0" err="1" smtClean="0"/>
              <a:t>detinut</a:t>
            </a:r>
            <a:r>
              <a:rPr lang="en-GB" dirty="0" smtClean="0"/>
              <a:t> de </a:t>
            </a:r>
            <a:r>
              <a:rPr lang="en-GB" dirty="0" err="1" smtClean="0"/>
              <a:t>Ivo</a:t>
            </a:r>
            <a:r>
              <a:rPr lang="en-GB" dirty="0" smtClean="0"/>
              <a:t> </a:t>
            </a:r>
            <a:r>
              <a:rPr lang="en-GB" dirty="0" err="1" smtClean="0"/>
              <a:t>Karlovic</a:t>
            </a:r>
            <a:r>
              <a:rPr lang="en-GB" dirty="0" smtClean="0"/>
              <a:t> (Croatia) 251 km/h (156 mph).  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2" descr="Image result for Guinness World records Ivo Karlovic 156 kmph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5024"/>
            <a:ext cx="3536057" cy="21602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914" name="Picture 2" descr="C:\Users\Adela\Pictures\teorie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76672"/>
            <a:ext cx="1008112" cy="864096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1547664" y="5921896"/>
            <a:ext cx="6912768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dirty="0" err="1" smtClean="0">
                <a:solidFill>
                  <a:schemeClr val="accent1">
                    <a:lumMod val="75000"/>
                  </a:schemeClr>
                </a:solidFill>
              </a:rPr>
              <a:t>Totusi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dirty="0" err="1" smtClean="0">
                <a:solidFill>
                  <a:schemeClr val="accent1">
                    <a:lumMod val="75000"/>
                  </a:schemeClr>
                </a:solidFill>
              </a:rPr>
              <a:t>Groth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n-GB" dirty="0" err="1" smtClean="0">
                <a:solidFill>
                  <a:schemeClr val="accent1">
                    <a:lumMod val="75000"/>
                  </a:schemeClr>
                </a:solidFill>
              </a:rPr>
              <a:t>pierdut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1">
                    <a:lumMod val="75000"/>
                  </a:schemeClr>
                </a:solidFill>
              </a:rPr>
              <a:t>meciul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1">
                    <a:lumMod val="75000"/>
                  </a:schemeClr>
                </a:solidFill>
              </a:rPr>
              <a:t>respectiv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 cu 6-4, 6-3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  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Antrenament</a:t>
            </a:r>
            <a:r>
              <a:rPr lang="en-GB" dirty="0" smtClean="0"/>
              <a:t> de </a:t>
            </a:r>
            <a:r>
              <a:rPr lang="en-GB" dirty="0" err="1" smtClean="0"/>
              <a:t>dezvoltare</a:t>
            </a:r>
            <a:r>
              <a:rPr lang="en-GB" dirty="0" smtClean="0"/>
              <a:t> a </a:t>
            </a:r>
            <a:r>
              <a:rPr lang="en-GB" dirty="0" err="1" smtClean="0"/>
              <a:t>fortelor</a:t>
            </a:r>
            <a:r>
              <a:rPr lang="en-GB" dirty="0" smtClean="0"/>
              <a:t> </a:t>
            </a:r>
            <a:r>
              <a:rPr lang="en-GB" dirty="0" err="1" smtClean="0"/>
              <a:t>membrelor</a:t>
            </a:r>
            <a:r>
              <a:rPr lang="en-GB" dirty="0" smtClean="0"/>
              <a:t> </a:t>
            </a:r>
            <a:r>
              <a:rPr lang="en-GB" dirty="0" err="1" smtClean="0"/>
              <a:t>superioare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exercitii</a:t>
            </a:r>
            <a:r>
              <a:rPr lang="en-GB" dirty="0" smtClean="0"/>
              <a:t> </a:t>
            </a:r>
            <a:r>
              <a:rPr lang="en-GB" dirty="0"/>
              <a:t>de </a:t>
            </a:r>
            <a:r>
              <a:rPr lang="en-GB" dirty="0" err="1"/>
              <a:t>forta</a:t>
            </a:r>
            <a:r>
              <a:rPr lang="en-GB" dirty="0"/>
              <a:t>, </a:t>
            </a:r>
            <a:r>
              <a:rPr lang="en-GB" dirty="0" err="1"/>
              <a:t>exercitii</a:t>
            </a:r>
            <a:r>
              <a:rPr lang="en-GB" dirty="0"/>
              <a:t> de </a:t>
            </a:r>
            <a:r>
              <a:rPr lang="en-GB" dirty="0" err="1"/>
              <a:t>vaslire</a:t>
            </a:r>
            <a:r>
              <a:rPr lang="en-GB" dirty="0" smtClean="0"/>
              <a:t>,,  </a:t>
            </a:r>
            <a:r>
              <a:rPr lang="en-GB" dirty="0" err="1"/>
              <a:t>flotari</a:t>
            </a:r>
            <a:r>
              <a:rPr lang="en-GB" dirty="0"/>
              <a:t> in </a:t>
            </a:r>
            <a:r>
              <a:rPr lang="en-GB" dirty="0" err="1"/>
              <a:t>maini</a:t>
            </a:r>
            <a:r>
              <a:rPr lang="en-GB" dirty="0"/>
              <a:t>, </a:t>
            </a:r>
            <a:r>
              <a:rPr lang="en-GB" dirty="0" err="1"/>
              <a:t>aruncari</a:t>
            </a:r>
            <a:r>
              <a:rPr lang="en-GB" dirty="0"/>
              <a:t> cu </a:t>
            </a:r>
            <a:r>
              <a:rPr lang="en-GB" dirty="0" err="1"/>
              <a:t>mingea</a:t>
            </a:r>
            <a:r>
              <a:rPr lang="en-GB" dirty="0"/>
              <a:t> </a:t>
            </a:r>
            <a:r>
              <a:rPr lang="en-GB" dirty="0" err="1" smtClean="0"/>
              <a:t>medicinala</a:t>
            </a:r>
            <a:r>
              <a:rPr lang="en-GB" dirty="0" smtClean="0"/>
              <a:t>, </a:t>
            </a:r>
            <a:r>
              <a:rPr lang="en-GB" dirty="0" err="1" smtClean="0"/>
              <a:t>ridicarea</a:t>
            </a:r>
            <a:r>
              <a:rPr lang="en-GB" dirty="0" smtClean="0"/>
              <a:t> “</a:t>
            </a:r>
            <a:r>
              <a:rPr lang="en-GB" dirty="0" err="1" smtClean="0"/>
              <a:t>halterei</a:t>
            </a:r>
            <a:r>
              <a:rPr lang="en-GB" dirty="0" smtClean="0"/>
              <a:t>” la </a:t>
            </a:r>
            <a:r>
              <a:rPr lang="en-GB" dirty="0" err="1" smtClean="0"/>
              <a:t>piept</a:t>
            </a:r>
            <a:r>
              <a:rPr lang="en-GB" dirty="0" smtClean="0"/>
              <a:t> </a:t>
            </a:r>
            <a:r>
              <a:rPr lang="en-GB" dirty="0"/>
              <a:t>etc </a:t>
            </a:r>
            <a:endParaRPr lang="en-GB" dirty="0" smtClean="0"/>
          </a:p>
        </p:txBody>
      </p:sp>
      <p:pic>
        <p:nvPicPr>
          <p:cNvPr id="37894" name="Picture 6" descr="Image result for man lift wo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212976"/>
            <a:ext cx="3240360" cy="3312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Biotip</a:t>
            </a:r>
            <a:r>
              <a:rPr lang="en-GB" dirty="0" smtClean="0"/>
              <a:t> </a:t>
            </a:r>
            <a:r>
              <a:rPr lang="en-GB" dirty="0" err="1" smtClean="0"/>
              <a:t>tenis</a:t>
            </a:r>
            <a:r>
              <a:rPr lang="en-GB" dirty="0" smtClean="0"/>
              <a:t>: BUST </a:t>
            </a:r>
            <a:r>
              <a:rPr lang="en-GB" dirty="0" err="1" smtClean="0"/>
              <a:t>scurt</a:t>
            </a:r>
            <a:r>
              <a:rPr lang="en-GB" dirty="0" smtClean="0"/>
              <a:t> =&gt; MEMBRELE INFERIOARE </a:t>
            </a:r>
            <a:r>
              <a:rPr lang="en-GB" dirty="0" err="1" smtClean="0"/>
              <a:t>lungi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000" dirty="0" smtClean="0"/>
              <a:t>Se </a:t>
            </a:r>
            <a:r>
              <a:rPr lang="en-US" sz="3000" dirty="0" err="1" smtClean="0"/>
              <a:t>masoara</a:t>
            </a:r>
            <a:r>
              <a:rPr lang="en-US" sz="3000" dirty="0" smtClean="0"/>
              <a:t> din </a:t>
            </a:r>
            <a:r>
              <a:rPr lang="en-US" sz="3000" dirty="0" err="1" smtClean="0"/>
              <a:t>asezat</a:t>
            </a:r>
            <a:r>
              <a:rPr lang="en-US" sz="3000" dirty="0" smtClean="0"/>
              <a:t> </a:t>
            </a:r>
            <a:r>
              <a:rPr lang="en-US" sz="3000" dirty="0" err="1" smtClean="0"/>
              <a:t>pe</a:t>
            </a:r>
            <a:r>
              <a:rPr lang="en-US" sz="3000" dirty="0" smtClean="0"/>
              <a:t> un </a:t>
            </a:r>
            <a:r>
              <a:rPr lang="en-US" sz="3000" dirty="0" err="1" smtClean="0"/>
              <a:t>scaun</a:t>
            </a:r>
            <a:r>
              <a:rPr lang="en-US" sz="3000" dirty="0" smtClean="0"/>
              <a:t>, </a:t>
            </a:r>
            <a:r>
              <a:rPr lang="en-US" sz="3000" dirty="0" err="1" smtClean="0"/>
              <a:t>subiectul</a:t>
            </a:r>
            <a:r>
              <a:rPr lang="en-US" sz="3000" dirty="0" smtClean="0"/>
              <a:t> </a:t>
            </a:r>
            <a:r>
              <a:rPr lang="en-US" sz="3000" dirty="0" err="1" smtClean="0"/>
              <a:t>avand</a:t>
            </a:r>
            <a:r>
              <a:rPr lang="en-US" sz="3000" dirty="0" smtClean="0"/>
              <a:t> </a:t>
            </a:r>
            <a:r>
              <a:rPr lang="en-US" sz="3000" dirty="0" err="1" smtClean="0"/>
              <a:t>spatele</a:t>
            </a:r>
            <a:r>
              <a:rPr lang="en-US" sz="3000" dirty="0" smtClean="0"/>
              <a:t> </a:t>
            </a:r>
            <a:r>
              <a:rPr lang="en-US" sz="3000" dirty="0" err="1" smtClean="0"/>
              <a:t>lipit</a:t>
            </a:r>
            <a:r>
              <a:rPr lang="en-US" sz="3000" dirty="0" smtClean="0"/>
              <a:t> de </a:t>
            </a:r>
            <a:r>
              <a:rPr lang="en-US" sz="3000" dirty="0" err="1" smtClean="0"/>
              <a:t>taliometru</a:t>
            </a:r>
            <a:endParaRPr lang="en-US" sz="3000" dirty="0" smtClean="0"/>
          </a:p>
          <a:p>
            <a:pPr>
              <a:lnSpc>
                <a:spcPct val="90000"/>
              </a:lnSpc>
            </a:pPr>
            <a:r>
              <a:rPr lang="en-US" sz="3000" dirty="0" err="1" smtClean="0"/>
              <a:t>Cuprinde</a:t>
            </a:r>
            <a:r>
              <a:rPr lang="en-US" sz="3000" dirty="0" smtClean="0"/>
              <a:t> </a:t>
            </a:r>
            <a:r>
              <a:rPr lang="en-US" sz="3000" dirty="0" err="1" smtClean="0"/>
              <a:t>distanta</a:t>
            </a:r>
            <a:r>
              <a:rPr lang="en-US" sz="3000" dirty="0" smtClean="0"/>
              <a:t> </a:t>
            </a:r>
            <a:r>
              <a:rPr lang="en-US" sz="3000" dirty="0" err="1" smtClean="0"/>
              <a:t>dintre</a:t>
            </a:r>
            <a:r>
              <a:rPr lang="en-US" sz="3000" dirty="0" smtClean="0"/>
              <a:t> </a:t>
            </a:r>
            <a:r>
              <a:rPr lang="en-US" sz="3000" dirty="0" err="1" smtClean="0"/>
              <a:t>planul</a:t>
            </a:r>
            <a:r>
              <a:rPr lang="en-US" sz="3000" dirty="0" smtClean="0"/>
              <a:t> de </a:t>
            </a:r>
            <a:r>
              <a:rPr lang="en-US" sz="3000" dirty="0" err="1" smtClean="0"/>
              <a:t>sprijin</a:t>
            </a:r>
            <a:r>
              <a:rPr lang="en-US" sz="3000" dirty="0" smtClean="0"/>
              <a:t> al </a:t>
            </a:r>
            <a:r>
              <a:rPr lang="en-US" sz="3000" dirty="0" err="1" smtClean="0"/>
              <a:t>feselor</a:t>
            </a:r>
            <a:r>
              <a:rPr lang="en-US" sz="3000" dirty="0" smtClean="0"/>
              <a:t> </a:t>
            </a:r>
            <a:r>
              <a:rPr lang="en-US" sz="3000" dirty="0" err="1" smtClean="0"/>
              <a:t>si</a:t>
            </a:r>
            <a:r>
              <a:rPr lang="en-US" sz="3000" dirty="0" smtClean="0"/>
              <a:t> </a:t>
            </a:r>
            <a:r>
              <a:rPr lang="en-US" sz="3000" dirty="0" err="1" smtClean="0"/>
              <a:t>crestetul</a:t>
            </a:r>
            <a:r>
              <a:rPr lang="en-US" sz="3000" dirty="0" smtClean="0"/>
              <a:t> </a:t>
            </a:r>
            <a:r>
              <a:rPr lang="en-US" sz="3000" dirty="0" err="1" smtClean="0"/>
              <a:t>capului</a:t>
            </a:r>
            <a:endParaRPr lang="en-US" sz="3000" dirty="0" smtClean="0"/>
          </a:p>
          <a:p>
            <a:pPr>
              <a:lnSpc>
                <a:spcPct val="90000"/>
              </a:lnSpc>
            </a:pPr>
            <a:r>
              <a:rPr lang="en-US" sz="3000" dirty="0" err="1" smtClean="0"/>
              <a:t>Valori</a:t>
            </a:r>
            <a:r>
              <a:rPr lang="en-US" sz="3000" dirty="0" smtClean="0"/>
              <a:t> </a:t>
            </a:r>
            <a:r>
              <a:rPr lang="en-US" sz="3000" dirty="0" err="1" smtClean="0"/>
              <a:t>normale</a:t>
            </a:r>
            <a:r>
              <a:rPr lang="en-US" sz="3000" dirty="0" smtClean="0"/>
              <a:t>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600" dirty="0" smtClean="0"/>
              <a:t> - </a:t>
            </a:r>
            <a:r>
              <a:rPr lang="en-US" sz="2600" dirty="0" err="1" smtClean="0"/>
              <a:t>femei</a:t>
            </a:r>
            <a:r>
              <a:rPr lang="en-US" sz="2600" dirty="0" smtClean="0"/>
              <a:t> 53% din </a:t>
            </a:r>
            <a:r>
              <a:rPr lang="en-US" sz="2600" dirty="0" err="1" smtClean="0"/>
              <a:t>talie</a:t>
            </a:r>
            <a:endParaRPr lang="en-US" sz="2600" dirty="0" smtClean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600" dirty="0" smtClean="0"/>
              <a:t> - </a:t>
            </a:r>
            <a:r>
              <a:rPr lang="en-US" sz="2600" dirty="0" err="1" smtClean="0"/>
              <a:t>barbati</a:t>
            </a:r>
            <a:r>
              <a:rPr lang="en-US" sz="2600" dirty="0" smtClean="0"/>
              <a:t> 52% din </a:t>
            </a:r>
            <a:r>
              <a:rPr lang="en-US" sz="2600" dirty="0" err="1" smtClean="0"/>
              <a:t>talie</a:t>
            </a: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3000" dirty="0" err="1" smtClean="0"/>
              <a:t>Indicele</a:t>
            </a:r>
            <a:r>
              <a:rPr lang="en-US" sz="3000" dirty="0" smtClean="0"/>
              <a:t> Adrian-</a:t>
            </a:r>
            <a:r>
              <a:rPr lang="en-US" sz="3000" dirty="0" err="1" smtClean="0"/>
              <a:t>Ionescu</a:t>
            </a:r>
            <a:r>
              <a:rPr lang="en-US" sz="3000" dirty="0" smtClean="0"/>
              <a:t> = bust-</a:t>
            </a:r>
            <a:r>
              <a:rPr lang="en-US" sz="3000" dirty="0" err="1" smtClean="0"/>
              <a:t>talie</a:t>
            </a:r>
            <a:r>
              <a:rPr lang="en-US" sz="3000" dirty="0" smtClean="0"/>
              <a:t>/2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         (</a:t>
            </a:r>
            <a:r>
              <a:rPr lang="en-US" sz="2400" dirty="0" err="1" smtClean="0"/>
              <a:t>valori</a:t>
            </a:r>
            <a:r>
              <a:rPr lang="en-US" sz="2400" dirty="0" smtClean="0"/>
              <a:t> </a:t>
            </a:r>
            <a:r>
              <a:rPr lang="en-US" sz="2400" dirty="0" err="1" smtClean="0"/>
              <a:t>femei</a:t>
            </a:r>
            <a:r>
              <a:rPr lang="en-US" sz="2400" dirty="0" smtClean="0"/>
              <a:t> 4-5, </a:t>
            </a:r>
            <a:r>
              <a:rPr lang="en-US" sz="2400" dirty="0" err="1" smtClean="0"/>
              <a:t>barbati</a:t>
            </a:r>
            <a:r>
              <a:rPr lang="en-US" sz="2400" dirty="0" smtClean="0"/>
              <a:t> 3-4)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" name="Picture 2" descr="Image result for tennis play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700808"/>
            <a:ext cx="2520280" cy="3111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MEMBRELE INFERIOARE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2664693"/>
            <a:ext cx="8229600" cy="4076675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 smtClean="0"/>
              <a:t>“</a:t>
            </a:r>
            <a:r>
              <a:rPr lang="en-GB" i="1" dirty="0" err="1" smtClean="0"/>
              <a:t>Desi</a:t>
            </a:r>
            <a:r>
              <a:rPr lang="en-GB" i="1" dirty="0" smtClean="0"/>
              <a:t> </a:t>
            </a:r>
            <a:r>
              <a:rPr lang="en-GB" i="1" dirty="0" err="1"/>
              <a:t>dezvoltarea</a:t>
            </a:r>
            <a:r>
              <a:rPr lang="en-GB" i="1" dirty="0"/>
              <a:t> </a:t>
            </a:r>
            <a:r>
              <a:rPr lang="en-GB" i="1" dirty="0" err="1"/>
              <a:t>fortelor</a:t>
            </a:r>
            <a:r>
              <a:rPr lang="en-GB" i="1" dirty="0"/>
              <a:t> in </a:t>
            </a:r>
            <a:r>
              <a:rPr lang="en-GB" i="1" dirty="0" err="1"/>
              <a:t>partea</a:t>
            </a:r>
            <a:r>
              <a:rPr lang="en-GB" i="1" dirty="0"/>
              <a:t> </a:t>
            </a:r>
            <a:r>
              <a:rPr lang="en-GB" i="1" dirty="0" err="1"/>
              <a:t>superioara</a:t>
            </a:r>
            <a:r>
              <a:rPr lang="en-GB" i="1" dirty="0"/>
              <a:t> a </a:t>
            </a:r>
            <a:r>
              <a:rPr lang="en-GB" i="1" dirty="0" err="1"/>
              <a:t>corpului</a:t>
            </a:r>
            <a:r>
              <a:rPr lang="en-GB" i="1" dirty="0"/>
              <a:t> </a:t>
            </a:r>
            <a:r>
              <a:rPr lang="en-GB" i="1" dirty="0" err="1"/>
              <a:t>merita</a:t>
            </a:r>
            <a:r>
              <a:rPr lang="en-GB" i="1" dirty="0"/>
              <a:t> </a:t>
            </a:r>
            <a:r>
              <a:rPr lang="en-GB" i="1" dirty="0" err="1"/>
              <a:t>atentie</a:t>
            </a:r>
            <a:r>
              <a:rPr lang="en-GB" i="1" dirty="0"/>
              <a:t> </a:t>
            </a:r>
            <a:r>
              <a:rPr lang="en-GB" i="1" dirty="0" err="1"/>
              <a:t>pentru</a:t>
            </a:r>
            <a:r>
              <a:rPr lang="en-GB" i="1" dirty="0"/>
              <a:t> a </a:t>
            </a:r>
            <a:r>
              <a:rPr lang="en-GB" i="1" dirty="0" err="1"/>
              <a:t>obtine</a:t>
            </a:r>
            <a:r>
              <a:rPr lang="en-GB" i="1" dirty="0"/>
              <a:t> o </a:t>
            </a:r>
            <a:r>
              <a:rPr lang="en-GB" i="1" dirty="0" err="1"/>
              <a:t>forta</a:t>
            </a:r>
            <a:r>
              <a:rPr lang="en-GB" i="1" dirty="0"/>
              <a:t> a </a:t>
            </a:r>
            <a:r>
              <a:rPr lang="en-GB" i="1" dirty="0" err="1"/>
              <a:t>loviturii</a:t>
            </a:r>
            <a:r>
              <a:rPr lang="en-GB" i="1" dirty="0"/>
              <a:t> la potential maxim </a:t>
            </a:r>
            <a:r>
              <a:rPr lang="en-GB" i="1" dirty="0" err="1"/>
              <a:t>si</a:t>
            </a:r>
            <a:r>
              <a:rPr lang="en-GB" i="1" dirty="0"/>
              <a:t> </a:t>
            </a:r>
            <a:r>
              <a:rPr lang="en-GB" i="1" dirty="0" err="1"/>
              <a:t>prevenirea</a:t>
            </a:r>
            <a:r>
              <a:rPr lang="en-GB" i="1" dirty="0"/>
              <a:t> </a:t>
            </a:r>
            <a:r>
              <a:rPr lang="en-GB" i="1" dirty="0" err="1"/>
              <a:t>traumatismelor</a:t>
            </a:r>
            <a:r>
              <a:rPr lang="en-GB" i="1" dirty="0"/>
              <a:t>, </a:t>
            </a:r>
            <a:r>
              <a:rPr lang="en-GB" i="1" dirty="0" err="1"/>
              <a:t>antrenorii</a:t>
            </a:r>
            <a:r>
              <a:rPr lang="en-GB" i="1" dirty="0"/>
              <a:t> </a:t>
            </a:r>
            <a:r>
              <a:rPr lang="en-GB" i="1" dirty="0" err="1"/>
              <a:t>ar</a:t>
            </a:r>
            <a:r>
              <a:rPr lang="en-GB" i="1" dirty="0"/>
              <a:t> </a:t>
            </a:r>
            <a:r>
              <a:rPr lang="en-GB" i="1" dirty="0" err="1"/>
              <a:t>trebui</a:t>
            </a:r>
            <a:r>
              <a:rPr lang="en-GB" i="1" dirty="0"/>
              <a:t> </a:t>
            </a:r>
            <a:r>
              <a:rPr lang="en-GB" i="1" dirty="0" err="1"/>
              <a:t>sa</a:t>
            </a:r>
            <a:r>
              <a:rPr lang="en-GB" i="1" dirty="0"/>
              <a:t> </a:t>
            </a:r>
            <a:r>
              <a:rPr lang="en-GB" i="1" dirty="0" err="1"/>
              <a:t>includa</a:t>
            </a:r>
            <a:r>
              <a:rPr lang="en-GB" i="1" dirty="0"/>
              <a:t> proportional </a:t>
            </a:r>
            <a:r>
              <a:rPr lang="en-GB" i="1" dirty="0" err="1"/>
              <a:t>si</a:t>
            </a:r>
            <a:r>
              <a:rPr lang="en-GB" i="1" dirty="0"/>
              <a:t> </a:t>
            </a:r>
            <a:r>
              <a:rPr lang="en-GB" i="1" dirty="0" err="1"/>
              <a:t>exercitii</a:t>
            </a:r>
            <a:r>
              <a:rPr lang="en-GB" i="1" dirty="0"/>
              <a:t> </a:t>
            </a:r>
            <a:r>
              <a:rPr lang="en-GB" i="1" dirty="0" err="1"/>
              <a:t>pentru</a:t>
            </a:r>
            <a:r>
              <a:rPr lang="en-GB" i="1" dirty="0"/>
              <a:t>  </a:t>
            </a:r>
            <a:r>
              <a:rPr lang="en-GB" i="1" dirty="0" err="1" smtClean="0"/>
              <a:t>dezvoltarea</a:t>
            </a:r>
            <a:r>
              <a:rPr lang="en-GB" i="1" dirty="0" smtClean="0"/>
              <a:t> </a:t>
            </a:r>
            <a:r>
              <a:rPr lang="en-GB" i="1" dirty="0" err="1"/>
              <a:t>fortei</a:t>
            </a:r>
            <a:r>
              <a:rPr lang="en-GB" i="1" dirty="0"/>
              <a:t> </a:t>
            </a:r>
            <a:r>
              <a:rPr lang="en-GB" i="1" dirty="0" err="1"/>
              <a:t>si</a:t>
            </a:r>
            <a:r>
              <a:rPr lang="en-GB" i="1" dirty="0"/>
              <a:t> </a:t>
            </a:r>
            <a:r>
              <a:rPr lang="en-GB" i="1" dirty="0" err="1"/>
              <a:t>andurantei</a:t>
            </a:r>
            <a:r>
              <a:rPr lang="en-GB" i="1" dirty="0"/>
              <a:t> in </a:t>
            </a:r>
            <a:r>
              <a:rPr lang="en-GB" i="1" dirty="0" err="1"/>
              <a:t>partea</a:t>
            </a:r>
            <a:r>
              <a:rPr lang="en-GB" i="1" dirty="0"/>
              <a:t> </a:t>
            </a:r>
            <a:r>
              <a:rPr lang="en-GB" i="1" dirty="0" err="1"/>
              <a:t>inferioara</a:t>
            </a:r>
            <a:r>
              <a:rPr lang="en-GB" i="1" dirty="0"/>
              <a:t> a </a:t>
            </a:r>
            <a:r>
              <a:rPr lang="en-GB" i="1" dirty="0" err="1" smtClean="0"/>
              <a:t>corpului</a:t>
            </a:r>
            <a:r>
              <a:rPr lang="en-GB" i="1" dirty="0" smtClean="0"/>
              <a:t>” </a:t>
            </a:r>
            <a:r>
              <a:rPr lang="en-GB" i="1" dirty="0" err="1" smtClean="0"/>
              <a:t>deoarece</a:t>
            </a:r>
            <a:r>
              <a:rPr lang="en-GB" i="1" dirty="0" smtClean="0"/>
              <a:t> </a:t>
            </a:r>
            <a:r>
              <a:rPr lang="en-GB" b="1" i="1" dirty="0" err="1">
                <a:solidFill>
                  <a:srgbClr val="00B0F0"/>
                </a:solidFill>
              </a:rPr>
              <a:t>p</a:t>
            </a:r>
            <a:r>
              <a:rPr lang="en-GB" b="1" i="1" dirty="0" err="1" smtClean="0">
                <a:solidFill>
                  <a:srgbClr val="00B0F0"/>
                </a:solidFill>
              </a:rPr>
              <a:t>roducerea</a:t>
            </a:r>
            <a:r>
              <a:rPr lang="en-GB" b="1" i="1" dirty="0" smtClean="0">
                <a:solidFill>
                  <a:srgbClr val="00B0F0"/>
                </a:solidFill>
              </a:rPr>
              <a:t> de </a:t>
            </a:r>
            <a:r>
              <a:rPr lang="en-GB" b="1" i="1" dirty="0" err="1" smtClean="0">
                <a:solidFill>
                  <a:srgbClr val="00B0F0"/>
                </a:solidFill>
              </a:rPr>
              <a:t>forta</a:t>
            </a:r>
            <a:r>
              <a:rPr lang="en-GB" b="1" i="1" dirty="0" smtClean="0">
                <a:solidFill>
                  <a:srgbClr val="00B0F0"/>
                </a:solidFill>
              </a:rPr>
              <a:t> </a:t>
            </a:r>
            <a:r>
              <a:rPr lang="en-GB" b="1" i="1" dirty="0" err="1" smtClean="0">
                <a:solidFill>
                  <a:srgbClr val="00B0F0"/>
                </a:solidFill>
              </a:rPr>
              <a:t>necesita</a:t>
            </a:r>
            <a:r>
              <a:rPr lang="en-GB" b="1" i="1" dirty="0" smtClean="0">
                <a:solidFill>
                  <a:srgbClr val="00B0F0"/>
                </a:solidFill>
              </a:rPr>
              <a:t> </a:t>
            </a:r>
            <a:r>
              <a:rPr lang="en-GB" b="1" i="1" dirty="0" err="1" smtClean="0">
                <a:solidFill>
                  <a:srgbClr val="00B0F0"/>
                </a:solidFill>
              </a:rPr>
              <a:t>contributia</a:t>
            </a:r>
            <a:r>
              <a:rPr lang="en-GB" b="1" i="1" dirty="0" smtClean="0">
                <a:solidFill>
                  <a:srgbClr val="00B0F0"/>
                </a:solidFill>
              </a:rPr>
              <a:t> </a:t>
            </a:r>
            <a:r>
              <a:rPr lang="en-GB" b="1" i="1" dirty="0" err="1" smtClean="0">
                <a:solidFill>
                  <a:srgbClr val="00B0F0"/>
                </a:solidFill>
              </a:rPr>
              <a:t>partii</a:t>
            </a:r>
            <a:r>
              <a:rPr lang="en-GB" b="1" i="1" dirty="0" smtClean="0">
                <a:solidFill>
                  <a:srgbClr val="00B0F0"/>
                </a:solidFill>
              </a:rPr>
              <a:t> de </a:t>
            </a:r>
            <a:r>
              <a:rPr lang="en-GB" b="1" i="1" dirty="0" err="1" smtClean="0">
                <a:solidFill>
                  <a:srgbClr val="00B0F0"/>
                </a:solidFill>
              </a:rPr>
              <a:t>jos</a:t>
            </a:r>
            <a:r>
              <a:rPr lang="en-GB" b="1" i="1" dirty="0" smtClean="0">
                <a:solidFill>
                  <a:srgbClr val="00B0F0"/>
                </a:solidFill>
              </a:rPr>
              <a:t> a </a:t>
            </a:r>
            <a:r>
              <a:rPr lang="en-GB" b="1" i="1" dirty="0" err="1" smtClean="0">
                <a:solidFill>
                  <a:srgbClr val="00B0F0"/>
                </a:solidFill>
              </a:rPr>
              <a:t>corpului</a:t>
            </a:r>
            <a:endParaRPr lang="en-GB" b="1" i="1" dirty="0" smtClean="0">
              <a:solidFill>
                <a:srgbClr val="00B0F0"/>
              </a:solidFill>
            </a:endParaRPr>
          </a:p>
          <a:p>
            <a:pPr algn="r">
              <a:buNone/>
            </a:pPr>
            <a:r>
              <a:rPr lang="en-GB" dirty="0" smtClean="0"/>
              <a:t> Bergeron, 1988 </a:t>
            </a:r>
            <a:endParaRPr lang="en-GB" dirty="0"/>
          </a:p>
        </p:txBody>
      </p:sp>
      <p:sp>
        <p:nvSpPr>
          <p:cNvPr id="13314" name="AutoShape 2" descr="Image result for powerful leg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16" name="AutoShape 4" descr="Image result for powerful leg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317" name="Picture 5" descr="C:\Users\Adela\Pictures\tenis picioa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88640"/>
            <a:ext cx="1743075" cy="243073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MEMBRELE INFERIOARE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Spassov</a:t>
            </a:r>
            <a:r>
              <a:rPr lang="en-GB" dirty="0" smtClean="0"/>
              <a:t>, 1989: </a:t>
            </a:r>
            <a:r>
              <a:rPr lang="en-GB" i="1" dirty="0" smtClean="0"/>
              <a:t>“</a:t>
            </a:r>
            <a:r>
              <a:rPr lang="en-GB" i="1" dirty="0" err="1" smtClean="0"/>
              <a:t>Partea</a:t>
            </a:r>
            <a:r>
              <a:rPr lang="en-GB" i="1" dirty="0" smtClean="0"/>
              <a:t> </a:t>
            </a:r>
            <a:r>
              <a:rPr lang="en-GB" i="1" dirty="0" err="1" smtClean="0"/>
              <a:t>superioara</a:t>
            </a:r>
            <a:r>
              <a:rPr lang="en-GB" i="1" dirty="0" smtClean="0"/>
              <a:t> a </a:t>
            </a:r>
            <a:r>
              <a:rPr lang="en-GB" i="1" dirty="0" err="1" smtClean="0"/>
              <a:t>corpului</a:t>
            </a:r>
            <a:r>
              <a:rPr lang="en-GB" i="1" dirty="0" smtClean="0"/>
              <a:t> se </a:t>
            </a:r>
            <a:r>
              <a:rPr lang="en-GB" i="1" dirty="0" err="1" smtClean="0"/>
              <a:t>dezvolta</a:t>
            </a:r>
            <a:r>
              <a:rPr lang="en-GB" i="1" dirty="0" smtClean="0"/>
              <a:t> </a:t>
            </a:r>
            <a:r>
              <a:rPr lang="en-GB" i="1" dirty="0" err="1" smtClean="0"/>
              <a:t>prin</a:t>
            </a:r>
            <a:r>
              <a:rPr lang="en-GB" i="1" dirty="0" smtClean="0"/>
              <a:t> </a:t>
            </a:r>
            <a:r>
              <a:rPr lang="en-GB" i="1" dirty="0" err="1" smtClean="0"/>
              <a:t>natura</a:t>
            </a:r>
            <a:r>
              <a:rPr lang="en-GB" i="1" dirty="0" smtClean="0"/>
              <a:t> </a:t>
            </a:r>
            <a:r>
              <a:rPr lang="en-GB" i="1" dirty="0" err="1" smtClean="0"/>
              <a:t>sportului</a:t>
            </a:r>
            <a:r>
              <a:rPr lang="en-GB" i="1" dirty="0" smtClean="0"/>
              <a:t> </a:t>
            </a:r>
            <a:r>
              <a:rPr lang="en-GB" i="1" dirty="0" err="1" smtClean="0"/>
              <a:t>dar</a:t>
            </a:r>
            <a:r>
              <a:rPr lang="en-GB" i="1" dirty="0" smtClean="0"/>
              <a:t> </a:t>
            </a:r>
            <a:r>
              <a:rPr lang="en-GB" i="1" dirty="0" err="1" smtClean="0"/>
              <a:t>picioarele</a:t>
            </a:r>
            <a:r>
              <a:rPr lang="en-GB" i="1" dirty="0" smtClean="0"/>
              <a:t> </a:t>
            </a:r>
            <a:r>
              <a:rPr lang="en-GB" i="1" dirty="0" err="1" smtClean="0"/>
              <a:t>trebuiesc</a:t>
            </a:r>
            <a:r>
              <a:rPr lang="en-GB" i="1" dirty="0" smtClean="0"/>
              <a:t> </a:t>
            </a:r>
            <a:r>
              <a:rPr lang="en-GB" i="1" dirty="0" err="1" smtClean="0"/>
              <a:t>antrenate</a:t>
            </a:r>
            <a:r>
              <a:rPr lang="en-GB" i="1" dirty="0" smtClean="0"/>
              <a:t> in mod specific”. </a:t>
            </a:r>
          </a:p>
          <a:p>
            <a:r>
              <a:rPr lang="en-GB" dirty="0" err="1" smtClean="0"/>
              <a:t>Behm</a:t>
            </a:r>
            <a:r>
              <a:rPr lang="en-GB" dirty="0" smtClean="0"/>
              <a:t> 1987: </a:t>
            </a:r>
            <a:r>
              <a:rPr lang="en-GB" i="1" dirty="0" smtClean="0"/>
              <a:t>“</a:t>
            </a:r>
            <a:r>
              <a:rPr lang="en-GB" i="1" dirty="0" err="1" smtClean="0"/>
              <a:t>Forta</a:t>
            </a:r>
            <a:r>
              <a:rPr lang="en-GB" i="1" dirty="0" smtClean="0"/>
              <a:t> </a:t>
            </a:r>
            <a:r>
              <a:rPr lang="en-GB" i="1" dirty="0" err="1" smtClean="0"/>
              <a:t>si</a:t>
            </a:r>
            <a:r>
              <a:rPr lang="en-GB" i="1" dirty="0" smtClean="0"/>
              <a:t> </a:t>
            </a:r>
            <a:r>
              <a:rPr lang="en-GB" i="1" dirty="0" err="1" smtClean="0"/>
              <a:t>puterea</a:t>
            </a:r>
            <a:r>
              <a:rPr lang="en-GB" i="1" dirty="0" smtClean="0"/>
              <a:t> </a:t>
            </a:r>
            <a:r>
              <a:rPr lang="en-GB" i="1" dirty="0" err="1" smtClean="0"/>
              <a:t>picioarelor</a:t>
            </a:r>
            <a:r>
              <a:rPr lang="en-GB" i="1" dirty="0" smtClean="0"/>
              <a:t> </a:t>
            </a:r>
            <a:r>
              <a:rPr lang="en-GB" i="1" dirty="0" err="1" smtClean="0"/>
              <a:t>permite</a:t>
            </a:r>
            <a:r>
              <a:rPr lang="en-GB" i="1" dirty="0" smtClean="0"/>
              <a:t> </a:t>
            </a:r>
            <a:r>
              <a:rPr lang="en-GB" i="1" dirty="0" err="1" smtClean="0"/>
              <a:t>atletului</a:t>
            </a:r>
            <a:r>
              <a:rPr lang="en-GB" i="1" dirty="0" smtClean="0"/>
              <a:t> </a:t>
            </a:r>
            <a:r>
              <a:rPr lang="en-GB" i="1" dirty="0" err="1" smtClean="0"/>
              <a:t>sa-si</a:t>
            </a:r>
            <a:r>
              <a:rPr lang="en-GB" i="1" dirty="0" smtClean="0"/>
              <a:t> </a:t>
            </a:r>
            <a:r>
              <a:rPr lang="en-GB" i="1" dirty="0" err="1" smtClean="0"/>
              <a:t>accelereze</a:t>
            </a:r>
            <a:r>
              <a:rPr lang="en-GB" i="1" dirty="0" smtClean="0"/>
              <a:t> </a:t>
            </a:r>
            <a:r>
              <a:rPr lang="en-GB" i="1" dirty="0" err="1" smtClean="0"/>
              <a:t>corpul</a:t>
            </a:r>
            <a:r>
              <a:rPr lang="en-GB" i="1" dirty="0" smtClean="0"/>
              <a:t> </a:t>
            </a:r>
            <a:r>
              <a:rPr lang="en-GB" i="1" dirty="0" err="1" smtClean="0"/>
              <a:t>pe</a:t>
            </a:r>
            <a:r>
              <a:rPr lang="en-GB" i="1" dirty="0" smtClean="0"/>
              <a:t> </a:t>
            </a:r>
            <a:r>
              <a:rPr lang="en-GB" i="1" dirty="0" err="1" smtClean="0"/>
              <a:t>teren</a:t>
            </a:r>
            <a:r>
              <a:rPr lang="en-GB" i="1" dirty="0" smtClean="0"/>
              <a:t> </a:t>
            </a:r>
            <a:r>
              <a:rPr lang="en-GB" i="1" dirty="0" err="1" smtClean="0"/>
              <a:t>si</a:t>
            </a:r>
            <a:r>
              <a:rPr lang="en-GB" i="1" dirty="0" smtClean="0"/>
              <a:t> </a:t>
            </a:r>
            <a:r>
              <a:rPr lang="en-GB" i="1" dirty="0" err="1" smtClean="0"/>
              <a:t>sa</a:t>
            </a:r>
            <a:r>
              <a:rPr lang="en-GB" i="1" dirty="0" smtClean="0"/>
              <a:t> </a:t>
            </a:r>
            <a:r>
              <a:rPr lang="en-GB" i="1" dirty="0" err="1" smtClean="0"/>
              <a:t>loveasca</a:t>
            </a:r>
            <a:r>
              <a:rPr lang="en-GB" i="1" dirty="0" smtClean="0"/>
              <a:t> </a:t>
            </a:r>
            <a:r>
              <a:rPr lang="en-GB" i="1" dirty="0" err="1" smtClean="0"/>
              <a:t>mingea</a:t>
            </a:r>
            <a:r>
              <a:rPr lang="en-GB" i="1" dirty="0" smtClean="0"/>
              <a:t> cu maximum de impact”.</a:t>
            </a:r>
            <a:endParaRPr lang="en-GB" i="1" dirty="0"/>
          </a:p>
          <a:p>
            <a:endParaRPr lang="en-GB" dirty="0"/>
          </a:p>
        </p:txBody>
      </p:sp>
      <p:pic>
        <p:nvPicPr>
          <p:cNvPr id="5" name="Picture 2" descr="Image result for tennis play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941168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MEMBRELE INFERIOARE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Leuthi</a:t>
            </a:r>
            <a:r>
              <a:rPr lang="en-GB" dirty="0"/>
              <a:t> 1986: </a:t>
            </a:r>
            <a:r>
              <a:rPr lang="en-GB" i="1" dirty="0" smtClean="0"/>
              <a:t>“</a:t>
            </a:r>
            <a:r>
              <a:rPr lang="en-GB" i="1" dirty="0" err="1" smtClean="0"/>
              <a:t>Miscarile</a:t>
            </a:r>
            <a:r>
              <a:rPr lang="en-GB" i="1" dirty="0" smtClean="0"/>
              <a:t> </a:t>
            </a:r>
            <a:r>
              <a:rPr lang="en-GB" i="1" dirty="0" err="1"/>
              <a:t>laterale</a:t>
            </a:r>
            <a:r>
              <a:rPr lang="en-GB" i="1" dirty="0"/>
              <a:t> </a:t>
            </a:r>
            <a:r>
              <a:rPr lang="en-GB" i="1" dirty="0" err="1"/>
              <a:t>apar</a:t>
            </a:r>
            <a:r>
              <a:rPr lang="en-GB" i="1" dirty="0"/>
              <a:t> </a:t>
            </a:r>
            <a:r>
              <a:rPr lang="en-GB" i="1" dirty="0" err="1"/>
              <a:t>frecvent</a:t>
            </a:r>
            <a:r>
              <a:rPr lang="en-GB" i="1" dirty="0"/>
              <a:t> </a:t>
            </a:r>
            <a:r>
              <a:rPr lang="en-GB" i="1" dirty="0" err="1"/>
              <a:t>si</a:t>
            </a:r>
            <a:r>
              <a:rPr lang="en-GB" i="1" dirty="0"/>
              <a:t> </a:t>
            </a:r>
            <a:r>
              <a:rPr lang="en-GB" i="1" dirty="0" err="1"/>
              <a:t>deseori</a:t>
            </a:r>
            <a:r>
              <a:rPr lang="en-GB" i="1" dirty="0"/>
              <a:t> </a:t>
            </a:r>
            <a:r>
              <a:rPr lang="en-GB" i="1" dirty="0" err="1"/>
              <a:t>jucatorul</a:t>
            </a:r>
            <a:r>
              <a:rPr lang="en-GB" i="1" dirty="0"/>
              <a:t> </a:t>
            </a:r>
            <a:r>
              <a:rPr lang="en-GB" i="1" dirty="0" err="1"/>
              <a:t>trebuie</a:t>
            </a:r>
            <a:r>
              <a:rPr lang="en-GB" i="1" dirty="0"/>
              <a:t> </a:t>
            </a:r>
            <a:r>
              <a:rPr lang="en-GB" i="1" dirty="0" err="1"/>
              <a:t>sa-si</a:t>
            </a:r>
            <a:r>
              <a:rPr lang="en-GB" i="1" dirty="0"/>
              <a:t> </a:t>
            </a:r>
            <a:r>
              <a:rPr lang="en-GB" i="1" dirty="0" err="1"/>
              <a:t>opreasca</a:t>
            </a:r>
            <a:r>
              <a:rPr lang="en-GB" i="1" dirty="0"/>
              <a:t> </a:t>
            </a:r>
            <a:r>
              <a:rPr lang="en-GB" i="1" dirty="0" err="1"/>
              <a:t>miscarea</a:t>
            </a:r>
            <a:r>
              <a:rPr lang="en-GB" i="1" dirty="0"/>
              <a:t> </a:t>
            </a:r>
            <a:r>
              <a:rPr lang="en-GB" i="1" dirty="0" err="1"/>
              <a:t>intr</a:t>
            </a:r>
            <a:r>
              <a:rPr lang="en-GB" i="1" dirty="0"/>
              <a:t>-un </a:t>
            </a:r>
            <a:r>
              <a:rPr lang="en-GB" i="1" dirty="0" err="1"/>
              <a:t>singur</a:t>
            </a:r>
            <a:r>
              <a:rPr lang="en-GB" i="1" dirty="0"/>
              <a:t> pas </a:t>
            </a:r>
            <a:r>
              <a:rPr lang="en-GB" i="1" dirty="0" err="1"/>
              <a:t>pentru</a:t>
            </a:r>
            <a:r>
              <a:rPr lang="en-GB" i="1" dirty="0"/>
              <a:t> a se </a:t>
            </a:r>
            <a:r>
              <a:rPr lang="en-GB" i="1" dirty="0" err="1"/>
              <a:t>pregati</a:t>
            </a:r>
            <a:r>
              <a:rPr lang="en-GB" i="1" dirty="0"/>
              <a:t> </a:t>
            </a:r>
            <a:r>
              <a:rPr lang="en-GB" i="1" dirty="0" err="1"/>
              <a:t>pentru</a:t>
            </a:r>
            <a:r>
              <a:rPr lang="en-GB" i="1" dirty="0"/>
              <a:t> </a:t>
            </a:r>
            <a:r>
              <a:rPr lang="en-GB" i="1" dirty="0" err="1"/>
              <a:t>lovitura</a:t>
            </a:r>
            <a:r>
              <a:rPr lang="en-GB" i="1" dirty="0"/>
              <a:t> </a:t>
            </a:r>
            <a:r>
              <a:rPr lang="en-GB" i="1" dirty="0" err="1"/>
              <a:t>urmatoare</a:t>
            </a:r>
            <a:r>
              <a:rPr lang="en-GB" i="1" dirty="0"/>
              <a:t>.  </a:t>
            </a:r>
            <a:r>
              <a:rPr lang="en-GB" i="1" dirty="0" err="1"/>
              <a:t>Pozitionarea</a:t>
            </a:r>
            <a:r>
              <a:rPr lang="en-GB" i="1" dirty="0"/>
              <a:t> </a:t>
            </a:r>
            <a:r>
              <a:rPr lang="en-GB" i="1" dirty="0" err="1"/>
              <a:t>rapida</a:t>
            </a:r>
            <a:r>
              <a:rPr lang="en-GB" i="1" dirty="0"/>
              <a:t> la </a:t>
            </a:r>
            <a:r>
              <a:rPr lang="en-GB" i="1" dirty="0" err="1"/>
              <a:t>minge</a:t>
            </a:r>
            <a:r>
              <a:rPr lang="en-GB" i="1" dirty="0"/>
              <a:t>, care </a:t>
            </a:r>
            <a:r>
              <a:rPr lang="en-GB" i="1" dirty="0" err="1"/>
              <a:t>permite</a:t>
            </a:r>
            <a:r>
              <a:rPr lang="en-GB" i="1" dirty="0"/>
              <a:t> o </a:t>
            </a:r>
            <a:r>
              <a:rPr lang="en-GB" i="1" dirty="0" err="1"/>
              <a:t>lovitura</a:t>
            </a:r>
            <a:r>
              <a:rPr lang="en-GB" i="1" dirty="0"/>
              <a:t> </a:t>
            </a:r>
            <a:r>
              <a:rPr lang="en-GB" i="1" dirty="0" err="1"/>
              <a:t>eficienta</a:t>
            </a:r>
            <a:r>
              <a:rPr lang="en-GB" i="1" dirty="0"/>
              <a:t> a </a:t>
            </a:r>
            <a:r>
              <a:rPr lang="en-GB" i="1" dirty="0" err="1"/>
              <a:t>mingei</a:t>
            </a:r>
            <a:r>
              <a:rPr lang="en-GB" i="1" dirty="0"/>
              <a:t>, </a:t>
            </a:r>
            <a:r>
              <a:rPr lang="en-GB" i="1" dirty="0" err="1"/>
              <a:t>necesita</a:t>
            </a:r>
            <a:r>
              <a:rPr lang="en-GB" i="1" dirty="0"/>
              <a:t> </a:t>
            </a:r>
            <a:r>
              <a:rPr lang="en-GB" i="1" dirty="0" err="1"/>
              <a:t>picioare</a:t>
            </a:r>
            <a:r>
              <a:rPr lang="en-GB" i="1" dirty="0"/>
              <a:t> </a:t>
            </a:r>
            <a:r>
              <a:rPr lang="en-GB" i="1" dirty="0" err="1" smtClean="0"/>
              <a:t>puternice</a:t>
            </a:r>
            <a:r>
              <a:rPr lang="en-GB" i="1" dirty="0" smtClean="0"/>
              <a:t>”.</a:t>
            </a:r>
            <a:endParaRPr lang="en-GB" i="1" dirty="0"/>
          </a:p>
          <a:p>
            <a:pPr>
              <a:buNone/>
            </a:pPr>
            <a:endParaRPr lang="en-GB" dirty="0"/>
          </a:p>
        </p:txBody>
      </p:sp>
      <p:pic>
        <p:nvPicPr>
          <p:cNvPr id="11268" name="Picture 4" descr="Image result for explosive sports tenn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725144"/>
            <a:ext cx="4608512" cy="17739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143000"/>
          </a:xfrm>
        </p:spPr>
        <p:txBody>
          <a:bodyPr/>
          <a:lstStyle/>
          <a:p>
            <a:r>
              <a:rPr lang="en-GB" dirty="0" smtClean="0"/>
              <a:t>MEMBRELE INFERIOARE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780928"/>
            <a:ext cx="8229600" cy="384929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GB" sz="2400" i="1" dirty="0" err="1" smtClean="0"/>
              <a:t>Khasawneh</a:t>
            </a:r>
            <a:r>
              <a:rPr lang="en-GB" sz="2400" i="1" dirty="0" smtClean="0"/>
              <a:t>, A.</a:t>
            </a:r>
            <a:r>
              <a:rPr lang="en-GB" sz="2400" b="1" i="1" dirty="0" smtClean="0"/>
              <a:t>: </a:t>
            </a:r>
            <a:r>
              <a:rPr lang="en-GB" sz="2400" i="1" dirty="0" smtClean="0"/>
              <a:t>Anthropometric measurements and their relation to static and dynamic balance </a:t>
            </a:r>
            <a:r>
              <a:rPr lang="en-GB" sz="2400" i="1" dirty="0" err="1" smtClean="0"/>
              <a:t>amomg</a:t>
            </a:r>
            <a:r>
              <a:rPr lang="en-GB" sz="2400" i="1" dirty="0" smtClean="0"/>
              <a:t> junior tennis player. Sport Science 8 (2015) </a:t>
            </a:r>
            <a:r>
              <a:rPr lang="en-GB" sz="2400" i="1" dirty="0" err="1" smtClean="0"/>
              <a:t>Suppl</a:t>
            </a:r>
            <a:r>
              <a:rPr lang="en-GB" sz="2400" i="1" dirty="0" smtClean="0"/>
              <a:t> 1: 87‐91</a:t>
            </a:r>
            <a:r>
              <a:rPr lang="en-GB" sz="2400" i="1" dirty="0"/>
              <a:t> </a:t>
            </a:r>
          </a:p>
          <a:p>
            <a:r>
              <a:rPr lang="en-GB" dirty="0" err="1"/>
              <a:t>Parametrul</a:t>
            </a:r>
            <a:r>
              <a:rPr lang="en-GB" dirty="0"/>
              <a:t> </a:t>
            </a:r>
            <a:r>
              <a:rPr lang="en-GB" dirty="0" err="1"/>
              <a:t>coroborat</a:t>
            </a:r>
            <a:r>
              <a:rPr lang="en-GB" dirty="0"/>
              <a:t> </a:t>
            </a:r>
            <a:r>
              <a:rPr lang="en-GB" dirty="0" err="1"/>
              <a:t>cel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mult</a:t>
            </a:r>
            <a:r>
              <a:rPr lang="en-GB" dirty="0"/>
              <a:t> cu </a:t>
            </a:r>
            <a:r>
              <a:rPr lang="en-GB" dirty="0" err="1"/>
              <a:t>echilibrul</a:t>
            </a:r>
            <a:r>
              <a:rPr lang="en-GB" dirty="0"/>
              <a:t> static a </a:t>
            </a:r>
            <a:r>
              <a:rPr lang="en-GB" dirty="0" err="1"/>
              <a:t>fost</a:t>
            </a:r>
            <a:r>
              <a:rPr lang="en-GB" dirty="0"/>
              <a:t> </a:t>
            </a:r>
            <a:r>
              <a:rPr lang="en-GB" dirty="0" err="1"/>
              <a:t>grosimea</a:t>
            </a:r>
            <a:r>
              <a:rPr lang="en-GB" dirty="0"/>
              <a:t> </a:t>
            </a:r>
            <a:r>
              <a:rPr lang="en-GB" dirty="0" err="1"/>
              <a:t>coapsei</a:t>
            </a:r>
            <a:r>
              <a:rPr lang="en-GB" dirty="0"/>
              <a:t> </a:t>
            </a:r>
            <a:r>
              <a:rPr lang="en-GB" dirty="0" err="1"/>
              <a:t>iar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echilibrul</a:t>
            </a:r>
            <a:r>
              <a:rPr lang="en-GB" dirty="0"/>
              <a:t> </a:t>
            </a:r>
            <a:r>
              <a:rPr lang="en-GB" dirty="0" err="1"/>
              <a:t>dinamic</a:t>
            </a:r>
            <a:r>
              <a:rPr lang="en-GB" dirty="0"/>
              <a:t>, </a:t>
            </a:r>
            <a:r>
              <a:rPr lang="en-GB" dirty="0" err="1"/>
              <a:t>circumferinta</a:t>
            </a:r>
            <a:r>
              <a:rPr lang="en-GB" dirty="0"/>
              <a:t> </a:t>
            </a:r>
            <a:r>
              <a:rPr lang="en-GB" dirty="0" err="1"/>
              <a:t>gambei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grosimea</a:t>
            </a:r>
            <a:r>
              <a:rPr lang="en-GB" dirty="0"/>
              <a:t> </a:t>
            </a:r>
            <a:r>
              <a:rPr lang="en-GB" dirty="0" err="1"/>
              <a:t>genunchiului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Recomandarile</a:t>
            </a:r>
            <a:r>
              <a:rPr lang="en-GB" dirty="0" smtClean="0"/>
              <a:t> </a:t>
            </a:r>
            <a:r>
              <a:rPr lang="en-GB" dirty="0" err="1" smtClean="0"/>
              <a:t>studiului</a:t>
            </a:r>
            <a:r>
              <a:rPr lang="en-GB" dirty="0" smtClean="0"/>
              <a:t>: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ia</a:t>
            </a:r>
            <a:r>
              <a:rPr lang="en-GB" dirty="0"/>
              <a:t> in </a:t>
            </a:r>
            <a:r>
              <a:rPr lang="en-GB" dirty="0" err="1"/>
              <a:t>considerare</a:t>
            </a:r>
            <a:r>
              <a:rPr lang="en-GB" dirty="0"/>
              <a:t> </a:t>
            </a:r>
            <a:r>
              <a:rPr lang="en-GB" dirty="0" err="1"/>
              <a:t>acesti</a:t>
            </a:r>
            <a:r>
              <a:rPr lang="en-GB" dirty="0"/>
              <a:t> </a:t>
            </a:r>
            <a:r>
              <a:rPr lang="en-GB" dirty="0" err="1"/>
              <a:t>parametrii</a:t>
            </a:r>
            <a:r>
              <a:rPr lang="en-GB" dirty="0"/>
              <a:t> in </a:t>
            </a:r>
            <a:r>
              <a:rPr lang="en-GB" dirty="0" err="1"/>
              <a:t>procesul</a:t>
            </a:r>
            <a:r>
              <a:rPr lang="en-GB" dirty="0"/>
              <a:t> de </a:t>
            </a:r>
            <a:r>
              <a:rPr lang="en-GB" dirty="0" err="1"/>
              <a:t>selectie</a:t>
            </a:r>
            <a:r>
              <a:rPr lang="en-GB" dirty="0"/>
              <a:t> al </a:t>
            </a:r>
            <a:r>
              <a:rPr lang="en-GB" dirty="0" err="1"/>
              <a:t>juniorilor</a:t>
            </a:r>
            <a:r>
              <a:rPr lang="en-GB" dirty="0"/>
              <a:t> in </a:t>
            </a:r>
            <a:r>
              <a:rPr lang="en-GB" dirty="0" err="1"/>
              <a:t>tenis</a:t>
            </a:r>
            <a:r>
              <a:rPr lang="en-GB" dirty="0"/>
              <a:t>. </a:t>
            </a:r>
          </a:p>
          <a:p>
            <a:endParaRPr lang="en-GB" dirty="0"/>
          </a:p>
        </p:txBody>
      </p:sp>
      <p:pic>
        <p:nvPicPr>
          <p:cNvPr id="10242" name="Picture 2" descr="Image result for tennis play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160240" cy="235872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4572000" y="1628800"/>
            <a:ext cx="26642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si</a:t>
            </a:r>
            <a:r>
              <a:rPr lang="en-GB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Echilibrul</a:t>
            </a:r>
            <a:endParaRPr lang="en-GB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TRUNCHIUL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29600" cy="273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b="1" i="1" dirty="0"/>
              <a:t>important </a:t>
            </a:r>
            <a:r>
              <a:rPr lang="en-GB" b="1" i="1" dirty="0" err="1"/>
              <a:t>pentru</a:t>
            </a:r>
            <a:r>
              <a:rPr lang="en-GB" b="1" i="1" dirty="0"/>
              <a:t> </a:t>
            </a:r>
            <a:r>
              <a:rPr lang="en-GB" b="1" i="1" dirty="0" err="1" smtClean="0"/>
              <a:t>postura</a:t>
            </a:r>
            <a:r>
              <a:rPr lang="en-GB" b="1" i="1" dirty="0" smtClean="0"/>
              <a:t> </a:t>
            </a:r>
            <a:r>
              <a:rPr lang="en-GB" b="1" i="1" dirty="0" err="1" smtClean="0"/>
              <a:t>si</a:t>
            </a:r>
            <a:r>
              <a:rPr lang="en-GB" b="1" i="1" dirty="0" smtClean="0"/>
              <a:t> </a:t>
            </a:r>
            <a:r>
              <a:rPr lang="en-GB" b="1" i="1" dirty="0" err="1" smtClean="0"/>
              <a:t>echilibru</a:t>
            </a:r>
            <a:endParaRPr lang="en-GB" b="1" i="1" dirty="0" smtClean="0"/>
          </a:p>
          <a:p>
            <a:r>
              <a:rPr lang="en-GB" dirty="0" smtClean="0"/>
              <a:t>ATENTIE! </a:t>
            </a:r>
            <a:r>
              <a:rPr lang="en-GB" dirty="0" err="1" smtClean="0"/>
              <a:t>Tenisul</a:t>
            </a:r>
            <a:r>
              <a:rPr lang="en-GB" dirty="0" smtClean="0"/>
              <a:t> </a:t>
            </a:r>
            <a:r>
              <a:rPr lang="en-GB" dirty="0" err="1" smtClean="0"/>
              <a:t>este</a:t>
            </a:r>
            <a:r>
              <a:rPr lang="en-GB" dirty="0" smtClean="0"/>
              <a:t> un sport ASIMETRIC!!!</a:t>
            </a:r>
          </a:p>
          <a:p>
            <a:pPr>
              <a:buNone/>
            </a:pPr>
            <a:r>
              <a:rPr lang="en-GB" dirty="0" smtClean="0"/>
              <a:t>=&gt; </a:t>
            </a:r>
            <a:r>
              <a:rPr lang="en-GB" dirty="0" err="1" smtClean="0"/>
              <a:t>favorizeaza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accentueaza</a:t>
            </a:r>
            <a:r>
              <a:rPr lang="en-GB" dirty="0" smtClean="0"/>
              <a:t> SCOLIOZELE </a:t>
            </a:r>
          </a:p>
          <a:p>
            <a:pPr>
              <a:buNone/>
            </a:pPr>
            <a:r>
              <a:rPr lang="en-GB" dirty="0" smtClean="0"/>
              <a:t>=&gt; </a:t>
            </a:r>
            <a:r>
              <a:rPr lang="en-GB" dirty="0" err="1" smtClean="0"/>
              <a:t>predispozitii</a:t>
            </a:r>
            <a:r>
              <a:rPr lang="en-GB" dirty="0" smtClean="0"/>
              <a:t> </a:t>
            </a:r>
            <a:r>
              <a:rPr lang="en-GB" dirty="0" err="1" smtClean="0"/>
              <a:t>catre</a:t>
            </a:r>
            <a:r>
              <a:rPr lang="en-GB" dirty="0" smtClean="0"/>
              <a:t> </a:t>
            </a:r>
            <a:r>
              <a:rPr lang="en-GB" dirty="0" err="1" smtClean="0"/>
              <a:t>hernii</a:t>
            </a:r>
            <a:r>
              <a:rPr lang="en-GB" dirty="0" smtClean="0"/>
              <a:t> de disc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9218" name="AutoShape 2" descr="Image result for tennis asymmet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0" name="AutoShape 4" descr="Image result for tennis asymmet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1" name="Picture 5" descr="C:\Users\Adela\Pictures\tennis assymmet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340768"/>
            <a:ext cx="3240360" cy="26642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223" name="Picture 7" descr="Image result for tennis scolio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2388096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Prevenirea</a:t>
            </a:r>
            <a:r>
              <a:rPr lang="en-GB" dirty="0" smtClean="0"/>
              <a:t> </a:t>
            </a:r>
            <a:r>
              <a:rPr lang="en-GB" dirty="0" err="1" smtClean="0"/>
              <a:t>durerilor</a:t>
            </a:r>
            <a:r>
              <a:rPr lang="en-GB" dirty="0" smtClean="0"/>
              <a:t> de spate </a:t>
            </a:r>
            <a:r>
              <a:rPr lang="en-GB" dirty="0" err="1" smtClean="0"/>
              <a:t>si</a:t>
            </a:r>
            <a:r>
              <a:rPr lang="en-GB" dirty="0" smtClean="0"/>
              <a:t> a </a:t>
            </a:r>
            <a:r>
              <a:rPr lang="en-GB" dirty="0" err="1" smtClean="0"/>
              <a:t>herniilor</a:t>
            </a:r>
            <a:r>
              <a:rPr lang="en-GB" dirty="0" smtClean="0"/>
              <a:t> de disc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5266928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 smtClean="0"/>
              <a:t>Exercitiile</a:t>
            </a:r>
            <a:r>
              <a:rPr lang="en-GB" dirty="0" smtClean="0"/>
              <a:t> de </a:t>
            </a:r>
            <a:r>
              <a:rPr lang="en-GB" dirty="0" err="1" smtClean="0"/>
              <a:t>tonifiere</a:t>
            </a:r>
            <a:r>
              <a:rPr lang="en-GB" dirty="0" smtClean="0"/>
              <a:t> a </a:t>
            </a:r>
            <a:r>
              <a:rPr lang="en-GB" dirty="0" err="1" smtClean="0"/>
              <a:t>musculaturii</a:t>
            </a:r>
            <a:r>
              <a:rPr lang="en-GB" dirty="0" smtClean="0"/>
              <a:t> </a:t>
            </a:r>
            <a:r>
              <a:rPr lang="en-GB" dirty="0" err="1" smtClean="0"/>
              <a:t>paravertebrale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abdominale</a:t>
            </a:r>
            <a:endParaRPr lang="en-GB" dirty="0" smtClean="0"/>
          </a:p>
          <a:p>
            <a:r>
              <a:rPr lang="en-GB" dirty="0" err="1" smtClean="0"/>
              <a:t>Exercitiile</a:t>
            </a:r>
            <a:r>
              <a:rPr lang="en-GB" dirty="0" smtClean="0"/>
              <a:t> de </a:t>
            </a:r>
            <a:r>
              <a:rPr lang="en-GB" dirty="0" err="1" smtClean="0"/>
              <a:t>corectare</a:t>
            </a:r>
            <a:r>
              <a:rPr lang="en-GB" dirty="0" smtClean="0"/>
              <a:t> a </a:t>
            </a:r>
            <a:r>
              <a:rPr lang="en-GB" dirty="0" err="1" smtClean="0"/>
              <a:t>asimetriilor</a:t>
            </a:r>
            <a:r>
              <a:rPr lang="en-GB" dirty="0" smtClean="0"/>
              <a:t> (</a:t>
            </a:r>
            <a:r>
              <a:rPr lang="en-GB" dirty="0" err="1" smtClean="0"/>
              <a:t>joc</a:t>
            </a:r>
            <a:r>
              <a:rPr lang="en-GB" dirty="0" smtClean="0"/>
              <a:t> cu </a:t>
            </a:r>
            <a:r>
              <a:rPr lang="en-GB" dirty="0" err="1" smtClean="0"/>
              <a:t>mana</a:t>
            </a:r>
            <a:r>
              <a:rPr lang="en-GB" dirty="0" smtClean="0"/>
              <a:t> </a:t>
            </a:r>
            <a:r>
              <a:rPr lang="en-GB" dirty="0" err="1" smtClean="0"/>
              <a:t>cealalta</a:t>
            </a:r>
            <a:r>
              <a:rPr lang="en-GB" dirty="0" smtClean="0"/>
              <a:t>, </a:t>
            </a:r>
            <a:r>
              <a:rPr lang="en-GB" dirty="0" err="1" smtClean="0"/>
              <a:t>exercitii</a:t>
            </a:r>
            <a:r>
              <a:rPr lang="en-GB" dirty="0" smtClean="0"/>
              <a:t> de </a:t>
            </a:r>
            <a:r>
              <a:rPr lang="en-GB" dirty="0" err="1" smtClean="0"/>
              <a:t>kinetoterapie</a:t>
            </a:r>
            <a:r>
              <a:rPr lang="en-GB" dirty="0" smtClean="0"/>
              <a:t> la </a:t>
            </a:r>
            <a:r>
              <a:rPr lang="en-GB" dirty="0" err="1" smtClean="0"/>
              <a:t>sfarsitul</a:t>
            </a:r>
            <a:r>
              <a:rPr lang="en-GB" dirty="0" smtClean="0"/>
              <a:t> </a:t>
            </a:r>
            <a:r>
              <a:rPr lang="en-GB" dirty="0" err="1" smtClean="0"/>
              <a:t>sedintelor</a:t>
            </a:r>
            <a:r>
              <a:rPr lang="en-GB" dirty="0" smtClean="0"/>
              <a:t> de </a:t>
            </a:r>
            <a:r>
              <a:rPr lang="en-GB" dirty="0" err="1" smtClean="0"/>
              <a:t>antrenament</a:t>
            </a:r>
            <a:r>
              <a:rPr lang="en-GB" dirty="0" smtClean="0"/>
              <a:t> etc)</a:t>
            </a:r>
          </a:p>
          <a:p>
            <a:pPr algn="ctr">
              <a:buNone/>
            </a:pPr>
            <a:r>
              <a:rPr lang="en-GB" sz="2400" i="1" dirty="0" smtClean="0"/>
              <a:t>(Andre Murray a </a:t>
            </a:r>
            <a:r>
              <a:rPr lang="en-GB" sz="2400" i="1" dirty="0" err="1" smtClean="0"/>
              <a:t>fost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operat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pentru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hernie</a:t>
            </a:r>
            <a:r>
              <a:rPr lang="en-GB" sz="2400" i="1" dirty="0" smtClean="0"/>
              <a:t> de disc)</a:t>
            </a:r>
            <a:endParaRPr lang="en-GB" sz="2400" i="1" dirty="0"/>
          </a:p>
        </p:txBody>
      </p:sp>
      <p:pic>
        <p:nvPicPr>
          <p:cNvPr id="50178" name="Picture 2" descr="http://longislandtennismagazine.com/sites/default/files/imagecache/400xY/Avensov_Pi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700808"/>
            <a:ext cx="2627784" cy="442838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ATENTIE!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5059288" cy="3314997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Repausul</a:t>
            </a:r>
            <a:r>
              <a:rPr lang="en-GB" dirty="0" smtClean="0"/>
              <a:t> </a:t>
            </a:r>
            <a:r>
              <a:rPr lang="en-GB" dirty="0" err="1" smtClean="0"/>
              <a:t>impus</a:t>
            </a:r>
            <a:r>
              <a:rPr lang="en-GB" dirty="0" smtClean="0"/>
              <a:t> de </a:t>
            </a:r>
            <a:r>
              <a:rPr lang="en-GB" dirty="0" err="1" smtClean="0"/>
              <a:t>traumatisme</a:t>
            </a:r>
            <a:r>
              <a:rPr lang="en-GB" dirty="0" smtClean="0"/>
              <a:t> </a:t>
            </a:r>
            <a:r>
              <a:rPr lang="en-GB" dirty="0" err="1" smtClean="0"/>
              <a:t>reprezinta</a:t>
            </a:r>
            <a:r>
              <a:rPr lang="en-GB" dirty="0" smtClean="0"/>
              <a:t> un cost </a:t>
            </a:r>
            <a:r>
              <a:rPr lang="en-GB" dirty="0" err="1" smtClean="0"/>
              <a:t>pentru</a:t>
            </a:r>
            <a:r>
              <a:rPr lang="en-GB" dirty="0" smtClean="0"/>
              <a:t> </a:t>
            </a:r>
            <a:r>
              <a:rPr lang="en-GB" dirty="0" err="1" smtClean="0"/>
              <a:t>performanta</a:t>
            </a:r>
            <a:r>
              <a:rPr lang="en-GB" dirty="0" smtClean="0"/>
              <a:t> </a:t>
            </a:r>
            <a:r>
              <a:rPr lang="en-GB" dirty="0" err="1" smtClean="0"/>
              <a:t>dar</a:t>
            </a:r>
            <a:r>
              <a:rPr lang="en-GB" dirty="0" smtClean="0"/>
              <a:t> care nu se </a:t>
            </a:r>
            <a:r>
              <a:rPr lang="en-GB" dirty="0" err="1" smtClean="0"/>
              <a:t>compara</a:t>
            </a:r>
            <a:r>
              <a:rPr lang="en-GB" dirty="0" smtClean="0"/>
              <a:t> cu </a:t>
            </a:r>
            <a:r>
              <a:rPr lang="en-GB" dirty="0" err="1" smtClean="0"/>
              <a:t>cel</a:t>
            </a:r>
            <a:r>
              <a:rPr lang="en-GB" dirty="0" smtClean="0"/>
              <a:t> </a:t>
            </a:r>
            <a:r>
              <a:rPr lang="en-GB" dirty="0" err="1" smtClean="0"/>
              <a:t>implicat</a:t>
            </a:r>
            <a:r>
              <a:rPr lang="en-GB" dirty="0" smtClean="0"/>
              <a:t> de </a:t>
            </a:r>
            <a:r>
              <a:rPr lang="en-GB" dirty="0" err="1" smtClean="0"/>
              <a:t>jocul</a:t>
            </a:r>
            <a:r>
              <a:rPr lang="en-GB" dirty="0" smtClean="0"/>
              <a:t> in </a:t>
            </a:r>
            <a:r>
              <a:rPr lang="en-GB" dirty="0" err="1" smtClean="0"/>
              <a:t>prezenta</a:t>
            </a:r>
            <a:r>
              <a:rPr lang="en-GB" dirty="0" smtClean="0"/>
              <a:t> </a:t>
            </a:r>
            <a:r>
              <a:rPr lang="en-GB" dirty="0" err="1" smtClean="0"/>
              <a:t>traumatismului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  <p:pic>
        <p:nvPicPr>
          <p:cNvPr id="55298" name="Picture 2" descr="Image result for pain trai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941168"/>
            <a:ext cx="2232248" cy="1656184"/>
          </a:xfrm>
          <a:prstGeom prst="rect">
            <a:avLst/>
          </a:prstGeom>
          <a:noFill/>
        </p:spPr>
      </p:pic>
      <p:pic>
        <p:nvPicPr>
          <p:cNvPr id="55300" name="Picture 4" descr="http://movementco.com.au/wp-content/uploads/2016/01/joint-meme-e1453714427551-300x27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88640"/>
            <a:ext cx="396044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GREUTATEA</a:t>
            </a:r>
            <a:br>
              <a:rPr lang="en-US" sz="4000"/>
            </a:br>
            <a:r>
              <a:rPr lang="en-US" sz="4000"/>
              <a:t>formule de calcul al greutatii optime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2856"/>
            <a:ext cx="8686800" cy="394726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Broca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  G=Talia-100 (</a:t>
            </a:r>
            <a:r>
              <a:rPr lang="en-US" dirty="0" err="1"/>
              <a:t>barbati</a:t>
            </a:r>
            <a:r>
              <a:rPr lang="en-US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  G= Talia-105 (</a:t>
            </a:r>
            <a:r>
              <a:rPr lang="en-US" dirty="0" err="1"/>
              <a:t>femei</a:t>
            </a:r>
            <a:r>
              <a:rPr lang="en-US" dirty="0"/>
              <a:t>)</a:t>
            </a:r>
          </a:p>
          <a:p>
            <a:r>
              <a:rPr lang="en-US" dirty="0" err="1"/>
              <a:t>Brusch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G=Talia-100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talii</a:t>
            </a:r>
            <a:r>
              <a:rPr lang="en-US" dirty="0"/>
              <a:t> &lt;165cm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G=Talia-105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talii</a:t>
            </a:r>
            <a:r>
              <a:rPr lang="en-US" dirty="0"/>
              <a:t> </a:t>
            </a:r>
            <a:r>
              <a:rPr lang="en-US" dirty="0" err="1"/>
              <a:t>intre</a:t>
            </a:r>
            <a:r>
              <a:rPr lang="en-US" dirty="0"/>
              <a:t> 166-175cm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G=Talia- 110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talii</a:t>
            </a:r>
            <a:r>
              <a:rPr lang="en-US" dirty="0"/>
              <a:t> &gt;175cm</a:t>
            </a:r>
          </a:p>
        </p:txBody>
      </p:sp>
      <p:pic>
        <p:nvPicPr>
          <p:cNvPr id="75778" name="Picture 2" descr="Image result for fat skin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340768"/>
            <a:ext cx="3240360" cy="259228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EVOLUTIA GREUTATII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Nastere: 3-4kg</a:t>
            </a:r>
          </a:p>
          <a:p>
            <a:r>
              <a:rPr lang="en-US"/>
              <a:t>1 an: 3 x G nastere</a:t>
            </a:r>
          </a:p>
          <a:p>
            <a:r>
              <a:rPr lang="en-US"/>
              <a:t>1-11 ani: +2kg/an</a:t>
            </a:r>
          </a:p>
          <a:p>
            <a:r>
              <a:rPr lang="en-US"/>
              <a:t>11-16 ani: +3-5kg/an</a:t>
            </a:r>
          </a:p>
          <a:p>
            <a:r>
              <a:rPr lang="en-US"/>
              <a:t>16-22 ani: +2-3kg/an</a:t>
            </a:r>
          </a:p>
        </p:txBody>
      </p:sp>
      <p:sp>
        <p:nvSpPr>
          <p:cNvPr id="74754" name="AutoShape 2" descr="Image result for child adult ol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756" name="AutoShape 4" descr="Image result for child adult ol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758" name="AutoShape 6" descr="Image result for child adult ol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760" name="AutoShape 8" descr="Image result for child adult old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4762" name="Picture 10" descr="C:\Users\Adela\Pictures\tenis copil batr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437112"/>
            <a:ext cx="4279751" cy="2127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194920" cy="639762"/>
          </a:xfrm>
        </p:spPr>
        <p:txBody>
          <a:bodyPr>
            <a:normAutofit/>
          </a:bodyPr>
          <a:lstStyle/>
          <a:p>
            <a:r>
              <a:rPr lang="en-US" sz="3200" dirty="0"/>
              <a:t>COMPOZITIA CORPORALA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060848"/>
            <a:ext cx="8435280" cy="4797152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90000"/>
              </a:lnSpc>
            </a:pPr>
            <a:r>
              <a:rPr lang="en-US" sz="7400" dirty="0"/>
              <a:t>GREUTATEA </a:t>
            </a:r>
            <a:r>
              <a:rPr lang="en-US" sz="7400" dirty="0" err="1"/>
              <a:t>este</a:t>
            </a:r>
            <a:r>
              <a:rPr lang="en-US" sz="7400" dirty="0"/>
              <a:t> </a:t>
            </a:r>
            <a:r>
              <a:rPr lang="en-US" sz="7400" dirty="0" err="1"/>
              <a:t>compusa</a:t>
            </a:r>
            <a:r>
              <a:rPr lang="en-US" sz="7400" dirty="0"/>
              <a:t> din: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7400" dirty="0"/>
              <a:t> - o parte </a:t>
            </a:r>
            <a:r>
              <a:rPr lang="en-US" sz="7400" dirty="0" err="1"/>
              <a:t>relativ</a:t>
            </a:r>
            <a:r>
              <a:rPr lang="en-US" sz="7400" dirty="0"/>
              <a:t> FIXA: </a:t>
            </a:r>
            <a:r>
              <a:rPr lang="en-US" sz="7400" dirty="0" err="1"/>
              <a:t>schelet</a:t>
            </a:r>
            <a:r>
              <a:rPr lang="en-US" sz="7400" dirty="0"/>
              <a:t>, </a:t>
            </a:r>
            <a:r>
              <a:rPr lang="en-US" sz="7400" dirty="0" err="1"/>
              <a:t>sistem</a:t>
            </a:r>
            <a:r>
              <a:rPr lang="en-US" sz="7400" dirty="0"/>
              <a:t> </a:t>
            </a:r>
            <a:r>
              <a:rPr lang="en-US" sz="7400" dirty="0" err="1"/>
              <a:t>osos</a:t>
            </a:r>
            <a:r>
              <a:rPr lang="en-US" sz="7400" dirty="0"/>
              <a:t>, </a:t>
            </a:r>
            <a:r>
              <a:rPr lang="en-US" sz="7400" dirty="0" err="1"/>
              <a:t>piele</a:t>
            </a:r>
            <a:r>
              <a:rPr lang="en-US" sz="7400" dirty="0"/>
              <a:t>, </a:t>
            </a:r>
            <a:r>
              <a:rPr lang="en-US" sz="7400" dirty="0" err="1"/>
              <a:t>viscere</a:t>
            </a:r>
            <a:endParaRPr lang="en-US" sz="7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7400" dirty="0"/>
              <a:t> - o parte VARIABILA: </a:t>
            </a:r>
            <a:r>
              <a:rPr lang="en-US" sz="7400" dirty="0" err="1"/>
              <a:t>muschi</a:t>
            </a:r>
            <a:r>
              <a:rPr lang="en-US" sz="7400" dirty="0"/>
              <a:t>, </a:t>
            </a:r>
            <a:r>
              <a:rPr lang="en-US" sz="7400" dirty="0" err="1"/>
              <a:t>grasime</a:t>
            </a:r>
            <a:r>
              <a:rPr lang="en-US" sz="7400" dirty="0"/>
              <a:t>, </a:t>
            </a:r>
            <a:r>
              <a:rPr lang="en-US" sz="7400" dirty="0" err="1"/>
              <a:t>apa</a:t>
            </a:r>
            <a:r>
              <a:rPr lang="en-US" sz="7400" dirty="0"/>
              <a:t> de </a:t>
            </a:r>
            <a:r>
              <a:rPr lang="en-US" sz="7400" dirty="0" err="1"/>
              <a:t>infiltratie</a:t>
            </a:r>
            <a:r>
              <a:rPr lang="en-US" sz="7400" dirty="0"/>
              <a:t> din </a:t>
            </a:r>
            <a:r>
              <a:rPr lang="en-US" sz="7400" dirty="0" err="1"/>
              <a:t>tesuturi</a:t>
            </a:r>
            <a:endParaRPr lang="en-US" sz="7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7400" dirty="0"/>
          </a:p>
          <a:p>
            <a:pPr>
              <a:lnSpc>
                <a:spcPct val="90000"/>
              </a:lnSpc>
            </a:pPr>
            <a:r>
              <a:rPr lang="en-US" sz="7400" dirty="0"/>
              <a:t>In </a:t>
            </a:r>
            <a:r>
              <a:rPr lang="en-US" sz="7400" dirty="0" err="1"/>
              <a:t>practica</a:t>
            </a:r>
            <a:r>
              <a:rPr lang="en-US" sz="7400" dirty="0"/>
              <a:t> ne </a:t>
            </a:r>
            <a:r>
              <a:rPr lang="en-US" sz="7400" dirty="0" err="1"/>
              <a:t>intereseaza</a:t>
            </a:r>
            <a:r>
              <a:rPr lang="en-US" sz="7400" dirty="0"/>
              <a:t> </a:t>
            </a:r>
            <a:r>
              <a:rPr lang="en-US" sz="7400" dirty="0" err="1"/>
              <a:t>procentul</a:t>
            </a:r>
            <a:r>
              <a:rPr lang="en-US" sz="7400" dirty="0"/>
              <a:t> de </a:t>
            </a:r>
            <a:r>
              <a:rPr lang="en-US" sz="7400" dirty="0" err="1"/>
              <a:t>tesut</a:t>
            </a:r>
            <a:r>
              <a:rPr lang="en-US" sz="7400" dirty="0"/>
              <a:t> </a:t>
            </a:r>
            <a:r>
              <a:rPr lang="en-US" sz="7400" dirty="0" err="1"/>
              <a:t>adipos</a:t>
            </a:r>
            <a:r>
              <a:rPr lang="en-US" sz="7400" dirty="0"/>
              <a:t> care se </a:t>
            </a:r>
            <a:r>
              <a:rPr lang="en-US" sz="7400" dirty="0" err="1"/>
              <a:t>calculeaza</a:t>
            </a:r>
            <a:r>
              <a:rPr lang="en-US" sz="7400" dirty="0"/>
              <a:t> </a:t>
            </a:r>
            <a:r>
              <a:rPr lang="en-US" sz="7400" dirty="0" err="1"/>
              <a:t>pornind</a:t>
            </a:r>
            <a:r>
              <a:rPr lang="en-US" sz="7400" dirty="0"/>
              <a:t> de la formula</a:t>
            </a:r>
            <a:r>
              <a:rPr lang="en-US" sz="7400" dirty="0" smtClean="0"/>
              <a:t>:</a:t>
            </a:r>
          </a:p>
          <a:p>
            <a:pPr>
              <a:lnSpc>
                <a:spcPct val="90000"/>
              </a:lnSpc>
            </a:pPr>
            <a:endParaRPr lang="en-US" sz="7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7400" b="1" dirty="0"/>
              <a:t>                        G = </a:t>
            </a:r>
            <a:r>
              <a:rPr lang="en-US" sz="7400" b="1" dirty="0" smtClean="0"/>
              <a:t>TA+MA</a:t>
            </a:r>
            <a:endParaRPr lang="en-US" sz="74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6000" dirty="0" err="1" smtClean="0"/>
              <a:t>unde</a:t>
            </a:r>
            <a:r>
              <a:rPr lang="en-US" sz="6000" dirty="0" smtClean="0"/>
              <a:t>: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endParaRPr lang="en-US" sz="4400" dirty="0"/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en-US" sz="4400" i="1" dirty="0"/>
              <a:t>TA = </a:t>
            </a:r>
            <a:r>
              <a:rPr lang="en-US" sz="4400" i="1" dirty="0" err="1"/>
              <a:t>tesutul</a:t>
            </a:r>
            <a:r>
              <a:rPr lang="en-US" sz="4400" i="1" dirty="0"/>
              <a:t> </a:t>
            </a:r>
            <a:r>
              <a:rPr lang="en-US" sz="4400" i="1" dirty="0" err="1"/>
              <a:t>adipos</a:t>
            </a:r>
            <a:r>
              <a:rPr lang="en-US" sz="4400" i="1" dirty="0"/>
              <a:t> </a:t>
            </a:r>
            <a:r>
              <a:rPr lang="en-US" sz="4400" i="1" dirty="0" smtClean="0"/>
              <a:t>(</a:t>
            </a:r>
            <a:r>
              <a:rPr lang="en-US" sz="4400" i="1" dirty="0" err="1" smtClean="0"/>
              <a:t>pentru</a:t>
            </a:r>
            <a:r>
              <a:rPr lang="en-US" sz="4400" i="1" dirty="0" smtClean="0"/>
              <a:t> </a:t>
            </a:r>
            <a:r>
              <a:rPr lang="en-US" sz="4400" i="1" dirty="0" err="1" smtClean="0"/>
              <a:t>sportivi</a:t>
            </a:r>
            <a:r>
              <a:rPr lang="en-US" sz="4400" i="1" dirty="0" smtClean="0"/>
              <a:t> 11</a:t>
            </a:r>
            <a:r>
              <a:rPr lang="en-US" sz="4400" i="1" dirty="0"/>
              <a:t>% din G)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en-US" sz="4400" i="1" dirty="0"/>
              <a:t>MA= </a:t>
            </a:r>
            <a:r>
              <a:rPr lang="en-US" sz="4400" i="1" dirty="0" err="1"/>
              <a:t>masa</a:t>
            </a:r>
            <a:r>
              <a:rPr lang="en-US" sz="4400" i="1" dirty="0"/>
              <a:t> </a:t>
            </a:r>
            <a:r>
              <a:rPr lang="en-US" sz="4400" i="1" dirty="0" err="1"/>
              <a:t>activa</a:t>
            </a:r>
            <a:r>
              <a:rPr lang="en-US" sz="4400" i="1" dirty="0"/>
              <a:t>  = </a:t>
            </a:r>
            <a:r>
              <a:rPr lang="en-US" sz="4400" i="1" dirty="0" err="1"/>
              <a:t>partile</a:t>
            </a:r>
            <a:r>
              <a:rPr lang="en-US" sz="4400" i="1" dirty="0"/>
              <a:t> fixe + </a:t>
            </a:r>
            <a:r>
              <a:rPr lang="en-US" sz="4400" i="1" dirty="0" err="1"/>
              <a:t>masa</a:t>
            </a:r>
            <a:r>
              <a:rPr lang="en-US" sz="4400" i="1" dirty="0"/>
              <a:t> </a:t>
            </a:r>
            <a:r>
              <a:rPr lang="en-US" sz="4400" i="1" dirty="0" err="1"/>
              <a:t>musculara</a:t>
            </a:r>
            <a:r>
              <a:rPr lang="en-US" sz="4400" i="1" dirty="0"/>
              <a:t> </a:t>
            </a:r>
            <a:r>
              <a:rPr lang="en-US" sz="4400" i="1" dirty="0" smtClean="0"/>
              <a:t>(</a:t>
            </a:r>
            <a:r>
              <a:rPr lang="en-US" sz="4400" i="1" dirty="0" err="1" smtClean="0"/>
              <a:t>pentru</a:t>
            </a:r>
            <a:r>
              <a:rPr lang="en-US" sz="4400" i="1" dirty="0" smtClean="0"/>
              <a:t> </a:t>
            </a:r>
            <a:r>
              <a:rPr lang="en-US" sz="4400" i="1" dirty="0" err="1" smtClean="0"/>
              <a:t>sportivi</a:t>
            </a:r>
            <a:r>
              <a:rPr lang="en-US" sz="4400" i="1" dirty="0" smtClean="0"/>
              <a:t> 89%G</a:t>
            </a:r>
            <a:r>
              <a:rPr lang="en-US" sz="4400" i="1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i="1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i="1" dirty="0"/>
              <a:t>     </a:t>
            </a:r>
          </a:p>
        </p:txBody>
      </p:sp>
      <p:pic>
        <p:nvPicPr>
          <p:cNvPr id="73730" name="Picture 2" descr="Image result for adipose mus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60648"/>
            <a:ext cx="3230488" cy="2016224"/>
          </a:xfrm>
          <a:prstGeom prst="rect">
            <a:avLst/>
          </a:prstGeom>
          <a:noFill/>
        </p:spPr>
      </p:pic>
      <p:pic>
        <p:nvPicPr>
          <p:cNvPr id="73732" name="Picture 4" descr="Image result for adipose musc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221088"/>
            <a:ext cx="2897882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r>
              <a:rPr lang="en-US" sz="4000" dirty="0"/>
              <a:t>MASURAREA TESUTULUI ADIPOS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68588"/>
            <a:ext cx="8229600" cy="3462337"/>
          </a:xfrm>
        </p:spPr>
        <p:txBody>
          <a:bodyPr/>
          <a:lstStyle/>
          <a:p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cantaririi</a:t>
            </a:r>
            <a:r>
              <a:rPr lang="en-US" dirty="0"/>
              <a:t> </a:t>
            </a:r>
            <a:r>
              <a:rPr lang="en-US" dirty="0" err="1"/>
              <a:t>hidrostatice</a:t>
            </a:r>
            <a:r>
              <a:rPr lang="en-US" dirty="0"/>
              <a:t>     </a:t>
            </a:r>
          </a:p>
          <a:p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impedantei</a:t>
            </a:r>
            <a:r>
              <a:rPr lang="en-US" dirty="0"/>
              <a:t> </a:t>
            </a:r>
            <a:r>
              <a:rPr lang="en-US" dirty="0" err="1"/>
              <a:t>electrice</a:t>
            </a:r>
            <a:endParaRPr lang="en-US" dirty="0"/>
          </a:p>
          <a:p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masurarii</a:t>
            </a:r>
            <a:r>
              <a:rPr lang="en-US" dirty="0"/>
              <a:t> </a:t>
            </a:r>
            <a:r>
              <a:rPr lang="en-US" dirty="0" err="1"/>
              <a:t>plicilor</a:t>
            </a:r>
            <a:r>
              <a:rPr lang="en-US" dirty="0"/>
              <a:t> de </a:t>
            </a:r>
            <a:r>
              <a:rPr lang="en-US" dirty="0" err="1"/>
              <a:t>tesut</a:t>
            </a:r>
            <a:r>
              <a:rPr lang="en-US" dirty="0"/>
              <a:t> </a:t>
            </a:r>
            <a:r>
              <a:rPr lang="en-US" dirty="0" err="1"/>
              <a:t>adipos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800" i="1" dirty="0"/>
              <a:t>!</a:t>
            </a:r>
            <a:r>
              <a:rPr lang="en-US" sz="2400" i="1" dirty="0" err="1"/>
              <a:t>Compozitia</a:t>
            </a:r>
            <a:r>
              <a:rPr lang="en-US" sz="2400" i="1" dirty="0"/>
              <a:t> </a:t>
            </a:r>
            <a:r>
              <a:rPr lang="en-US" sz="2400" i="1" dirty="0" err="1"/>
              <a:t>corporala</a:t>
            </a:r>
            <a:r>
              <a:rPr lang="en-US" sz="2400" i="1" dirty="0"/>
              <a:t> </a:t>
            </a:r>
            <a:r>
              <a:rPr lang="en-US" sz="2400" i="1" dirty="0" err="1"/>
              <a:t>este</a:t>
            </a:r>
            <a:r>
              <a:rPr lang="en-US" sz="2400" i="1" dirty="0"/>
              <a:t> un indicator </a:t>
            </a:r>
            <a:r>
              <a:rPr lang="en-US" sz="2400" i="1" dirty="0" err="1"/>
              <a:t>mai</a:t>
            </a:r>
            <a:r>
              <a:rPr lang="en-US" sz="2400" i="1" dirty="0"/>
              <a:t> </a:t>
            </a:r>
            <a:r>
              <a:rPr lang="en-US" sz="2400" i="1" dirty="0" err="1"/>
              <a:t>fidel</a:t>
            </a:r>
            <a:r>
              <a:rPr lang="en-US" sz="2400" i="1" dirty="0"/>
              <a:t> al </a:t>
            </a:r>
            <a:r>
              <a:rPr lang="en-US" sz="2400" i="1" dirty="0" err="1"/>
              <a:t>starii</a:t>
            </a:r>
            <a:r>
              <a:rPr lang="en-US" sz="2400" i="1" dirty="0"/>
              <a:t> de </a:t>
            </a:r>
            <a:r>
              <a:rPr lang="en-US" sz="2400" i="1" dirty="0" err="1"/>
              <a:t>nutritie</a:t>
            </a:r>
            <a:r>
              <a:rPr lang="en-US" sz="2400" i="1" dirty="0"/>
              <a:t> a </a:t>
            </a:r>
            <a:r>
              <a:rPr lang="en-US" sz="2400" i="1" dirty="0" err="1"/>
              <a:t>organismului</a:t>
            </a:r>
            <a:r>
              <a:rPr lang="en-US" sz="2400" i="1" dirty="0"/>
              <a:t> (</a:t>
            </a:r>
            <a:r>
              <a:rPr lang="en-US" sz="2400" i="1" dirty="0" err="1"/>
              <a:t>fata</a:t>
            </a:r>
            <a:r>
              <a:rPr lang="en-US" sz="2400" i="1" dirty="0"/>
              <a:t> de </a:t>
            </a:r>
            <a:r>
              <a:rPr lang="en-US" sz="2400" i="1" dirty="0" err="1"/>
              <a:t>greutatea</a:t>
            </a:r>
            <a:r>
              <a:rPr lang="en-US" sz="2400" i="1" dirty="0"/>
              <a:t> </a:t>
            </a:r>
            <a:r>
              <a:rPr lang="en-US" sz="2400" i="1" dirty="0" err="1"/>
              <a:t>corporala</a:t>
            </a:r>
            <a:r>
              <a:rPr lang="en-US" dirty="0"/>
              <a:t>)</a:t>
            </a:r>
          </a:p>
        </p:txBody>
      </p:sp>
      <p:pic>
        <p:nvPicPr>
          <p:cNvPr id="22533" name="Picture 5" descr="mes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340768"/>
            <a:ext cx="2667000" cy="19812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/>
          <a:lstStyle/>
          <a:p>
            <a:r>
              <a:rPr lang="en-GB" dirty="0" smtClean="0"/>
              <a:t>COMPOZITIA CORPORALA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Cerinta</a:t>
            </a:r>
            <a:r>
              <a:rPr lang="en-GB" dirty="0"/>
              <a:t> </a:t>
            </a:r>
            <a:r>
              <a:rPr lang="en-GB" dirty="0" err="1" smtClean="0"/>
              <a:t>procentului</a:t>
            </a:r>
            <a:r>
              <a:rPr lang="en-GB" dirty="0" smtClean="0"/>
              <a:t> </a:t>
            </a:r>
            <a:r>
              <a:rPr lang="en-GB" dirty="0"/>
              <a:t>de </a:t>
            </a:r>
            <a:r>
              <a:rPr lang="en-GB" dirty="0" err="1"/>
              <a:t>tesut</a:t>
            </a:r>
            <a:r>
              <a:rPr lang="en-GB" dirty="0"/>
              <a:t> </a:t>
            </a:r>
            <a:r>
              <a:rPr lang="en-GB" dirty="0" err="1"/>
              <a:t>adipos</a:t>
            </a:r>
            <a:r>
              <a:rPr lang="en-GB" dirty="0"/>
              <a:t> </a:t>
            </a:r>
            <a:r>
              <a:rPr lang="en-GB" dirty="0" err="1"/>
              <a:t>este</a:t>
            </a:r>
            <a:r>
              <a:rPr lang="en-GB" dirty="0"/>
              <a:t> de </a:t>
            </a:r>
            <a:r>
              <a:rPr lang="en-GB" dirty="0" smtClean="0"/>
              <a:t>15-18</a:t>
            </a:r>
            <a:r>
              <a:rPr lang="en-GB" dirty="0"/>
              <a:t>%,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putin</a:t>
            </a:r>
            <a:r>
              <a:rPr lang="en-GB" dirty="0"/>
              <a:t> </a:t>
            </a:r>
            <a:r>
              <a:rPr lang="en-GB" dirty="0" err="1"/>
              <a:t>decat</a:t>
            </a:r>
            <a:r>
              <a:rPr lang="en-GB" dirty="0"/>
              <a:t> a </a:t>
            </a:r>
            <a:r>
              <a:rPr lang="en-GB" dirty="0" err="1"/>
              <a:t>indivizilor</a:t>
            </a:r>
            <a:r>
              <a:rPr lang="en-GB" dirty="0"/>
              <a:t> </a:t>
            </a:r>
            <a:r>
              <a:rPr lang="en-GB" dirty="0" err="1"/>
              <a:t>obisnuiti</a:t>
            </a:r>
            <a:r>
              <a:rPr lang="en-GB" dirty="0"/>
              <a:t> (25%) </a:t>
            </a:r>
            <a:r>
              <a:rPr lang="en-GB" dirty="0" err="1"/>
              <a:t>dar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smtClean="0"/>
              <a:t>mare </a:t>
            </a:r>
            <a:r>
              <a:rPr lang="en-GB" dirty="0" err="1"/>
              <a:t>decat</a:t>
            </a:r>
            <a:r>
              <a:rPr lang="en-GB" dirty="0"/>
              <a:t> a </a:t>
            </a:r>
            <a:r>
              <a:rPr lang="en-GB" dirty="0" err="1"/>
              <a:t>alergatorilor</a:t>
            </a:r>
            <a:r>
              <a:rPr lang="en-GB" dirty="0"/>
              <a:t> </a:t>
            </a:r>
            <a:r>
              <a:rPr lang="en-GB" dirty="0" err="1"/>
              <a:t>sau</a:t>
            </a:r>
            <a:r>
              <a:rPr lang="en-GB" dirty="0"/>
              <a:t> </a:t>
            </a:r>
            <a:r>
              <a:rPr lang="en-GB" dirty="0" err="1"/>
              <a:t>inotatorilor</a:t>
            </a:r>
            <a:r>
              <a:rPr lang="en-GB" dirty="0"/>
              <a:t> de </a:t>
            </a:r>
            <a:r>
              <a:rPr lang="en-GB" dirty="0" err="1"/>
              <a:t>anduranta</a:t>
            </a:r>
            <a:r>
              <a:rPr lang="en-GB" dirty="0"/>
              <a:t> care </a:t>
            </a:r>
            <a:r>
              <a:rPr lang="en-GB" dirty="0" err="1"/>
              <a:t>ajung</a:t>
            </a:r>
            <a:r>
              <a:rPr lang="en-GB" dirty="0"/>
              <a:t> </a:t>
            </a:r>
            <a:r>
              <a:rPr lang="en-GB" dirty="0" err="1"/>
              <a:t>chiar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la 7%.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8194" name="Picture 2" descr="Image result for tennis body composi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1584176" cy="1340768"/>
          </a:xfrm>
          <a:prstGeom prst="rect">
            <a:avLst/>
          </a:prstGeom>
          <a:noFill/>
        </p:spPr>
      </p:pic>
      <p:pic>
        <p:nvPicPr>
          <p:cNvPr id="8196" name="Picture 4" descr="Image result for body composition tenn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77073"/>
            <a:ext cx="1743075" cy="2304256"/>
          </a:xfrm>
          <a:prstGeom prst="rect">
            <a:avLst/>
          </a:prstGeom>
          <a:noFill/>
        </p:spPr>
      </p:pic>
      <p:pic>
        <p:nvPicPr>
          <p:cNvPr id="8198" name="Picture 6" descr="Image result for body composition tenn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789040"/>
            <a:ext cx="5328592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Compozitia</a:t>
            </a:r>
            <a:r>
              <a:rPr lang="en-GB" dirty="0" smtClean="0"/>
              <a:t> </a:t>
            </a:r>
            <a:r>
              <a:rPr lang="en-GB" dirty="0" err="1" smtClean="0"/>
              <a:t>corporala</a:t>
            </a:r>
            <a:r>
              <a:rPr lang="en-GB" dirty="0" smtClean="0"/>
              <a:t> in </a:t>
            </a:r>
            <a:r>
              <a:rPr lang="en-GB" dirty="0" err="1" smtClean="0"/>
              <a:t>diferite</a:t>
            </a:r>
            <a:r>
              <a:rPr lang="en-GB" dirty="0" smtClean="0"/>
              <a:t> probe sportive</a:t>
            </a:r>
            <a:endParaRPr lang="en-GB" dirty="0"/>
          </a:p>
        </p:txBody>
      </p:sp>
      <p:pic>
        <p:nvPicPr>
          <p:cNvPr id="52226" name="Picture 2" descr="C:\Users\Adela\Pictures\tenis - compozitie corporala sportur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1412776"/>
            <a:ext cx="7488832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Calitatile</a:t>
            </a:r>
            <a:r>
              <a:rPr lang="en-GB" dirty="0" smtClean="0"/>
              <a:t> </a:t>
            </a:r>
            <a:r>
              <a:rPr lang="en-GB" dirty="0" err="1" smtClean="0"/>
              <a:t>biomotrice</a:t>
            </a:r>
            <a:r>
              <a:rPr lang="en-GB" dirty="0" smtClean="0"/>
              <a:t> </a:t>
            </a:r>
            <a:r>
              <a:rPr lang="en-GB" dirty="0" err="1" smtClean="0"/>
              <a:t>necesare</a:t>
            </a:r>
            <a:r>
              <a:rPr lang="en-GB" dirty="0" smtClean="0"/>
              <a:t> in </a:t>
            </a:r>
            <a:r>
              <a:rPr lang="en-GB" dirty="0" err="1" smtClean="0"/>
              <a:t>tenis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686800" cy="4525963"/>
          </a:xfrm>
        </p:spPr>
        <p:txBody>
          <a:bodyPr/>
          <a:lstStyle/>
          <a:p>
            <a:r>
              <a:rPr lang="en-GB" b="1" dirty="0" err="1" smtClean="0">
                <a:solidFill>
                  <a:srgbClr val="00B0F0"/>
                </a:solidFill>
              </a:rPr>
              <a:t>Viteza</a:t>
            </a:r>
            <a:r>
              <a:rPr lang="en-GB" b="1" dirty="0" smtClean="0">
                <a:solidFill>
                  <a:srgbClr val="00B0F0"/>
                </a:solidFill>
              </a:rPr>
              <a:t> </a:t>
            </a:r>
            <a:r>
              <a:rPr lang="en-GB" b="1" dirty="0" err="1" smtClean="0">
                <a:solidFill>
                  <a:srgbClr val="00B0F0"/>
                </a:solidFill>
              </a:rPr>
              <a:t>si</a:t>
            </a:r>
            <a:r>
              <a:rPr lang="en-GB" b="1" dirty="0" smtClean="0">
                <a:solidFill>
                  <a:srgbClr val="00B0F0"/>
                </a:solidFill>
              </a:rPr>
              <a:t> </a:t>
            </a:r>
            <a:r>
              <a:rPr lang="en-GB" b="1" dirty="0" err="1" smtClean="0">
                <a:solidFill>
                  <a:srgbClr val="00B0F0"/>
                </a:solidFill>
              </a:rPr>
              <a:t>Forta</a:t>
            </a:r>
            <a:r>
              <a:rPr lang="en-GB" b="1" dirty="0" smtClean="0">
                <a:solidFill>
                  <a:srgbClr val="00B0F0"/>
                </a:solidFill>
              </a:rPr>
              <a:t> </a:t>
            </a:r>
            <a:r>
              <a:rPr lang="en-GB" b="1" dirty="0" err="1" smtClean="0">
                <a:solidFill>
                  <a:srgbClr val="00B0F0"/>
                </a:solidFill>
              </a:rPr>
              <a:t>exploziva</a:t>
            </a:r>
            <a:r>
              <a:rPr lang="en-GB" b="1" dirty="0" smtClean="0">
                <a:solidFill>
                  <a:srgbClr val="00B0F0"/>
                </a:solidFill>
              </a:rPr>
              <a:t> </a:t>
            </a:r>
            <a:r>
              <a:rPr lang="en-GB" dirty="0" smtClean="0"/>
              <a:t>= </a:t>
            </a:r>
            <a:r>
              <a:rPr lang="en-GB" dirty="0" err="1" smtClean="0"/>
              <a:t>sustinute</a:t>
            </a:r>
            <a:r>
              <a:rPr lang="en-GB" dirty="0" smtClean="0"/>
              <a:t> de </a:t>
            </a:r>
            <a:r>
              <a:rPr lang="en-GB" dirty="0" err="1" smtClean="0"/>
              <a:t>mecanisme</a:t>
            </a:r>
            <a:r>
              <a:rPr lang="en-GB" dirty="0" smtClean="0"/>
              <a:t> ANAEROBE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err="1" smtClean="0">
                <a:solidFill>
                  <a:srgbClr val="FF0000"/>
                </a:solidFill>
              </a:rPr>
              <a:t>Anduranta</a:t>
            </a:r>
            <a:r>
              <a:rPr lang="en-GB" dirty="0" smtClean="0"/>
              <a:t> = </a:t>
            </a:r>
            <a:r>
              <a:rPr lang="en-GB" dirty="0" err="1" smtClean="0"/>
              <a:t>sustinuta</a:t>
            </a:r>
            <a:r>
              <a:rPr lang="en-GB" dirty="0" smtClean="0"/>
              <a:t> de </a:t>
            </a:r>
            <a:r>
              <a:rPr lang="en-GB" dirty="0" err="1" smtClean="0"/>
              <a:t>mecanisme</a:t>
            </a:r>
            <a:r>
              <a:rPr lang="en-GB" dirty="0" smtClean="0"/>
              <a:t> AEROBE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57347" name="Picture 3" descr="C:\Users\Adela\Pictures\sport woma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653136"/>
            <a:ext cx="2390775" cy="1914525"/>
          </a:xfrm>
          <a:prstGeom prst="rect">
            <a:avLst/>
          </a:prstGeom>
          <a:noFill/>
        </p:spPr>
      </p:pic>
      <p:pic>
        <p:nvPicPr>
          <p:cNvPr id="57348" name="Picture 4" descr="C:\Users\Adela\Pictures\saritur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348880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Ce</a:t>
            </a:r>
            <a:r>
              <a:rPr lang="en-GB" dirty="0" smtClean="0"/>
              <a:t> face </a:t>
            </a:r>
            <a:r>
              <a:rPr lang="en-GB" dirty="0" err="1" smtClean="0"/>
              <a:t>diferenta</a:t>
            </a:r>
            <a:r>
              <a:rPr lang="en-GB" dirty="0" smtClean="0"/>
              <a:t> </a:t>
            </a:r>
            <a:r>
              <a:rPr lang="en-GB" dirty="0" err="1" smtClean="0"/>
              <a:t>dintre</a:t>
            </a:r>
            <a:r>
              <a:rPr lang="en-GB" dirty="0" smtClean="0"/>
              <a:t> un </a:t>
            </a:r>
            <a:r>
              <a:rPr lang="en-GB" dirty="0" err="1" smtClean="0"/>
              <a:t>maratonist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un </a:t>
            </a:r>
            <a:r>
              <a:rPr lang="en-GB" dirty="0" err="1" smtClean="0"/>
              <a:t>alergator</a:t>
            </a:r>
            <a:r>
              <a:rPr lang="en-GB" dirty="0" smtClean="0"/>
              <a:t> de </a:t>
            </a:r>
            <a:r>
              <a:rPr lang="en-GB" dirty="0" err="1" smtClean="0"/>
              <a:t>viteza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17410" name="AutoShape 2" descr="Image result for marathonist vs runne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3" name="Picture 5" descr="Image result for marathonist vs ru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5184576" cy="38164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Picture 5" descr="john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068960"/>
            <a:ext cx="1800200" cy="241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1" name="Rectangle 10"/>
          <p:cNvSpPr/>
          <p:nvPr/>
        </p:nvSpPr>
        <p:spPr>
          <a:xfrm>
            <a:off x="899592" y="5805264"/>
            <a:ext cx="23042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ANAEROB</a:t>
            </a:r>
            <a:endParaRPr lang="en-GB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3635896" y="5805264"/>
            <a:ext cx="20882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AEROB</a:t>
            </a:r>
            <a:endParaRPr lang="en-GB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6876256" y="5733256"/>
            <a:ext cx="18002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/>
              <a:t>Mixt</a:t>
            </a:r>
            <a:endParaRPr lang="en-GB" sz="24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EFORTUL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AEROB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caracteristici</a:t>
            </a:r>
            <a:endParaRPr lang="en-GB" dirty="0"/>
          </a:p>
        </p:txBody>
      </p:sp>
      <p:pic>
        <p:nvPicPr>
          <p:cNvPr id="19462" name="Picture 6" descr="Image result for marathonist vs ru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293096"/>
            <a:ext cx="2376264" cy="211455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</p:pic>
      <p:sp>
        <p:nvSpPr>
          <p:cNvPr id="8" name="Pentagon 7"/>
          <p:cNvSpPr/>
          <p:nvPr/>
        </p:nvSpPr>
        <p:spPr>
          <a:xfrm>
            <a:off x="467544" y="1772816"/>
            <a:ext cx="5904656" cy="1944216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None/>
            </a:pP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Energia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necesara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sustinerii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efortului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obtine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urma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unor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reactii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desfasurate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</a:t>
            </a:r>
            <a:r>
              <a:rPr lang="en-GB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prezenta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oxigenului</a:t>
            </a:r>
            <a:endParaRPr lang="en-GB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539552" y="4005064"/>
            <a:ext cx="5400600" cy="1296144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514350" algn="ctr">
              <a:buNone/>
            </a:pP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Intensitate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submaximala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medie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sau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mica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dar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durata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mare</a:t>
            </a:r>
          </a:p>
        </p:txBody>
      </p:sp>
      <p:sp>
        <p:nvSpPr>
          <p:cNvPr id="10" name="Pentagon 9"/>
          <p:cNvSpPr/>
          <p:nvPr/>
        </p:nvSpPr>
        <p:spPr>
          <a:xfrm>
            <a:off x="539552" y="5445224"/>
            <a:ext cx="5256584" cy="1008112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514350">
              <a:buNone/>
            </a:pPr>
            <a:r>
              <a:rPr lang="en-GB" sz="2400" dirty="0" err="1" smtClean="0"/>
              <a:t>Calitate</a:t>
            </a:r>
            <a:r>
              <a:rPr lang="en-GB" sz="2400" dirty="0" smtClean="0"/>
              <a:t> </a:t>
            </a:r>
            <a:r>
              <a:rPr lang="en-GB" sz="2400" dirty="0" err="1" smtClean="0"/>
              <a:t>biomotrica</a:t>
            </a:r>
            <a:r>
              <a:rPr lang="en-GB" sz="2400" dirty="0" smtClean="0"/>
              <a:t>: </a:t>
            </a:r>
            <a:r>
              <a:rPr lang="en-GB" sz="2400" dirty="0" err="1" smtClean="0"/>
              <a:t>anduranta</a:t>
            </a:r>
            <a:endParaRPr lang="en-GB" sz="2400" dirty="0" smtClean="0"/>
          </a:p>
        </p:txBody>
      </p:sp>
      <p:pic>
        <p:nvPicPr>
          <p:cNvPr id="59394" name="Picture 2" descr="Image result for oxy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628800"/>
            <a:ext cx="2143125" cy="2143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FORTUL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ANAEROB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caracteristici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18434" name="Picture 2" descr="Image result for marathonist vs ru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996952"/>
            <a:ext cx="2664296" cy="257517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Pentagon 4"/>
          <p:cNvSpPr/>
          <p:nvPr/>
        </p:nvSpPr>
        <p:spPr>
          <a:xfrm>
            <a:off x="323528" y="1484784"/>
            <a:ext cx="8280920" cy="129614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Energia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necesara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sustinerii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efortului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obtine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din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reactii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metabolice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care se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desfasoara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</a:t>
            </a:r>
            <a:r>
              <a:rPr lang="en-GB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absenta</a:t>
            </a:r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GB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oxigenului</a:t>
            </a:r>
            <a:endParaRPr lang="en-GB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323528" y="3068960"/>
            <a:ext cx="5544616" cy="1080120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Intensitate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maximala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durata</a:t>
            </a: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scurta</a:t>
            </a:r>
            <a:endParaRPr lang="en-GB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323528" y="4509120"/>
            <a:ext cx="5616624" cy="864096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 err="1" smtClean="0"/>
              <a:t>Calitati</a:t>
            </a:r>
            <a:r>
              <a:rPr lang="en-GB" sz="2400" dirty="0" smtClean="0"/>
              <a:t> </a:t>
            </a:r>
            <a:r>
              <a:rPr lang="en-GB" sz="2400" dirty="0" err="1" smtClean="0"/>
              <a:t>biomotrice</a:t>
            </a:r>
            <a:r>
              <a:rPr lang="en-GB" sz="2400" dirty="0" smtClean="0"/>
              <a:t>: </a:t>
            </a:r>
            <a:r>
              <a:rPr lang="en-GB" sz="2400" dirty="0" err="1" smtClean="0"/>
              <a:t>forta</a:t>
            </a:r>
            <a:r>
              <a:rPr lang="en-GB" sz="2400" dirty="0" smtClean="0"/>
              <a:t>, </a:t>
            </a:r>
            <a:r>
              <a:rPr lang="en-GB" sz="2400" dirty="0" err="1" smtClean="0"/>
              <a:t>viteza</a:t>
            </a:r>
            <a:r>
              <a:rPr lang="en-GB" sz="2400" dirty="0" smtClean="0"/>
              <a:t>, </a:t>
            </a:r>
            <a:r>
              <a:rPr lang="en-GB" sz="2400" dirty="0" err="1" smtClean="0"/>
              <a:t>explozie</a:t>
            </a:r>
            <a:endParaRPr lang="en-GB" sz="2400" dirty="0" smtClean="0"/>
          </a:p>
        </p:txBody>
      </p:sp>
      <p:sp>
        <p:nvSpPr>
          <p:cNvPr id="8" name="Pentagon 7"/>
          <p:cNvSpPr/>
          <p:nvPr/>
        </p:nvSpPr>
        <p:spPr>
          <a:xfrm>
            <a:off x="323528" y="5805264"/>
            <a:ext cx="8352928" cy="864096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Conditii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specifice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efortului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anaerob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: “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toracele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blocat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”,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acidoza</a:t>
            </a:r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800" i="1" dirty="0" err="1" smtClean="0">
                <a:solidFill>
                  <a:schemeClr val="accent6">
                    <a:lumMod val="50000"/>
                  </a:schemeClr>
                </a:solidFill>
              </a:rPr>
              <a:t>lactica</a:t>
            </a:r>
            <a:endParaRPr lang="en-GB" sz="2800" i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5842992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CALITATI BIOMOTRICE</a:t>
            </a:r>
            <a:br>
              <a:rPr lang="en-GB" dirty="0" smtClean="0"/>
            </a:br>
            <a:r>
              <a:rPr lang="en-GB" dirty="0" smtClean="0"/>
              <a:t>“anaerobe”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 lnSpcReduction="10000"/>
          </a:bodyPr>
          <a:lstStyle/>
          <a:p>
            <a:r>
              <a:rPr lang="en-GB" b="1" dirty="0" err="1" smtClean="0"/>
              <a:t>Viteza</a:t>
            </a:r>
            <a:r>
              <a:rPr lang="en-GB" dirty="0" smtClean="0"/>
              <a:t>: </a:t>
            </a:r>
            <a:r>
              <a:rPr lang="en-GB" dirty="0" err="1" smtClean="0"/>
              <a:t>sprintul</a:t>
            </a:r>
            <a:r>
              <a:rPr lang="en-GB" dirty="0" smtClean="0"/>
              <a:t> </a:t>
            </a:r>
            <a:r>
              <a:rPr lang="en-GB" dirty="0" err="1"/>
              <a:t>este</a:t>
            </a:r>
            <a:r>
              <a:rPr lang="en-GB" dirty="0"/>
              <a:t> </a:t>
            </a:r>
            <a:r>
              <a:rPr lang="en-GB" dirty="0" err="1"/>
              <a:t>baza</a:t>
            </a:r>
            <a:r>
              <a:rPr lang="en-GB" dirty="0"/>
              <a:t> </a:t>
            </a:r>
            <a:r>
              <a:rPr lang="en-GB" dirty="0" err="1"/>
              <a:t>miscarilor</a:t>
            </a:r>
            <a:r>
              <a:rPr lang="en-GB" dirty="0"/>
              <a:t> din </a:t>
            </a:r>
            <a:r>
              <a:rPr lang="en-GB" dirty="0" err="1"/>
              <a:t>tenisul</a:t>
            </a:r>
            <a:r>
              <a:rPr lang="en-GB" dirty="0"/>
              <a:t> modern</a:t>
            </a:r>
            <a:endParaRPr lang="en-GB" dirty="0" smtClean="0"/>
          </a:p>
          <a:p>
            <a:r>
              <a:rPr lang="en-GB" dirty="0" err="1" smtClean="0"/>
              <a:t>Forta</a:t>
            </a:r>
            <a:r>
              <a:rPr lang="en-GB" dirty="0" smtClean="0"/>
              <a:t> in </a:t>
            </a:r>
            <a:r>
              <a:rPr lang="en-GB" dirty="0" err="1" smtClean="0"/>
              <a:t>regim</a:t>
            </a:r>
            <a:r>
              <a:rPr lang="en-GB" dirty="0" smtClean="0"/>
              <a:t> de </a:t>
            </a:r>
            <a:r>
              <a:rPr lang="en-GB" dirty="0" err="1" smtClean="0"/>
              <a:t>viteza</a:t>
            </a:r>
            <a:r>
              <a:rPr lang="en-GB" dirty="0" smtClean="0"/>
              <a:t> = “</a:t>
            </a:r>
            <a:r>
              <a:rPr lang="en-GB" b="1" dirty="0" err="1" smtClean="0"/>
              <a:t>Forta</a:t>
            </a:r>
            <a:r>
              <a:rPr lang="en-GB" b="1" dirty="0" smtClean="0"/>
              <a:t> </a:t>
            </a:r>
            <a:r>
              <a:rPr lang="en-GB" b="1" dirty="0" err="1" smtClean="0"/>
              <a:t>exploziva</a:t>
            </a:r>
            <a:r>
              <a:rPr lang="en-GB" dirty="0" smtClean="0"/>
              <a:t>” (ex. </a:t>
            </a:r>
            <a:r>
              <a:rPr lang="en-GB" dirty="0" err="1" smtClean="0"/>
              <a:t>forta</a:t>
            </a:r>
            <a:r>
              <a:rPr lang="en-GB" dirty="0" smtClean="0"/>
              <a:t> de </a:t>
            </a:r>
            <a:r>
              <a:rPr lang="en-GB" dirty="0" err="1" smtClean="0"/>
              <a:t>lovire</a:t>
            </a:r>
            <a:r>
              <a:rPr lang="en-GB" dirty="0" smtClean="0"/>
              <a:t> a </a:t>
            </a:r>
            <a:r>
              <a:rPr lang="en-GB" dirty="0" err="1" smtClean="0"/>
              <a:t>mingei</a:t>
            </a:r>
            <a:r>
              <a:rPr lang="en-GB" dirty="0" smtClean="0"/>
              <a:t>)</a:t>
            </a:r>
          </a:p>
          <a:p>
            <a:pPr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2800" i="1" dirty="0"/>
              <a:t>Un aspect vital al </a:t>
            </a:r>
            <a:r>
              <a:rPr lang="en-GB" sz="2800" i="1" dirty="0" err="1"/>
              <a:t>tenisului</a:t>
            </a:r>
            <a:r>
              <a:rPr lang="en-GB" sz="2800" i="1" dirty="0"/>
              <a:t> </a:t>
            </a:r>
            <a:r>
              <a:rPr lang="en-GB" sz="2800" i="1" dirty="0" err="1"/>
              <a:t>este</a:t>
            </a:r>
            <a:r>
              <a:rPr lang="en-GB" sz="2800" i="1" dirty="0"/>
              <a:t> </a:t>
            </a:r>
            <a:r>
              <a:rPr lang="en-GB" sz="2800" i="1" dirty="0" err="1"/>
              <a:t>abilitatea</a:t>
            </a:r>
            <a:r>
              <a:rPr lang="en-GB" sz="2800" i="1" dirty="0"/>
              <a:t> de a </a:t>
            </a:r>
            <a:r>
              <a:rPr lang="en-GB" sz="2800" i="1" dirty="0" err="1"/>
              <a:t>exercita</a:t>
            </a:r>
            <a:r>
              <a:rPr lang="en-GB" sz="2800" i="1" dirty="0"/>
              <a:t> </a:t>
            </a:r>
            <a:r>
              <a:rPr lang="en-GB" sz="2800" i="1" dirty="0" err="1"/>
              <a:t>forta</a:t>
            </a:r>
            <a:r>
              <a:rPr lang="en-GB" sz="2800" i="1" dirty="0"/>
              <a:t> la </a:t>
            </a:r>
            <a:r>
              <a:rPr lang="en-GB" sz="2800" i="1" dirty="0" err="1"/>
              <a:t>viteza</a:t>
            </a:r>
            <a:r>
              <a:rPr lang="en-GB" sz="2800" i="1" dirty="0"/>
              <a:t> mare </a:t>
            </a:r>
            <a:r>
              <a:rPr lang="en-GB" sz="2800" i="1" dirty="0" err="1"/>
              <a:t>ceea</a:t>
            </a:r>
            <a:r>
              <a:rPr lang="en-GB" sz="2800" i="1" dirty="0"/>
              <a:t> </a:t>
            </a:r>
            <a:r>
              <a:rPr lang="en-GB" sz="2800" i="1" dirty="0" err="1"/>
              <a:t>ce-i</a:t>
            </a:r>
            <a:r>
              <a:rPr lang="en-GB" sz="2800" i="1" dirty="0"/>
              <a:t> </a:t>
            </a:r>
            <a:r>
              <a:rPr lang="en-GB" sz="2800" i="1" dirty="0" err="1"/>
              <a:t>permite</a:t>
            </a:r>
            <a:r>
              <a:rPr lang="en-GB" sz="2800" i="1" dirty="0"/>
              <a:t> sportivului </a:t>
            </a:r>
            <a:r>
              <a:rPr lang="en-GB" sz="2800" i="1" dirty="0" err="1"/>
              <a:t>sa-si</a:t>
            </a:r>
            <a:r>
              <a:rPr lang="en-GB" sz="2800" i="1" dirty="0"/>
              <a:t> </a:t>
            </a:r>
            <a:r>
              <a:rPr lang="en-GB" sz="2800" i="1" dirty="0" err="1"/>
              <a:t>accelereze</a:t>
            </a:r>
            <a:r>
              <a:rPr lang="en-GB" sz="2800" i="1" dirty="0"/>
              <a:t> </a:t>
            </a:r>
            <a:r>
              <a:rPr lang="en-GB" sz="2800" i="1" dirty="0" err="1"/>
              <a:t>corpul</a:t>
            </a:r>
            <a:r>
              <a:rPr lang="en-GB" sz="2800" i="1" dirty="0"/>
              <a:t> </a:t>
            </a:r>
            <a:r>
              <a:rPr lang="en-GB" sz="2800" i="1" dirty="0" err="1"/>
              <a:t>pe</a:t>
            </a:r>
            <a:r>
              <a:rPr lang="en-GB" sz="2800" i="1" dirty="0"/>
              <a:t> </a:t>
            </a:r>
            <a:r>
              <a:rPr lang="en-GB" sz="2800" i="1" dirty="0" err="1"/>
              <a:t>teren</a:t>
            </a:r>
            <a:r>
              <a:rPr lang="en-GB" sz="2800" i="1" dirty="0"/>
              <a:t> </a:t>
            </a:r>
            <a:r>
              <a:rPr lang="en-GB" sz="2800" i="1" dirty="0" err="1"/>
              <a:t>si</a:t>
            </a:r>
            <a:r>
              <a:rPr lang="en-GB" sz="2800" i="1" dirty="0"/>
              <a:t> </a:t>
            </a:r>
            <a:r>
              <a:rPr lang="en-GB" sz="2800" i="1" dirty="0" err="1"/>
              <a:t>sa</a:t>
            </a:r>
            <a:r>
              <a:rPr lang="en-GB" sz="2800" i="1" dirty="0"/>
              <a:t> </a:t>
            </a:r>
            <a:r>
              <a:rPr lang="en-GB" sz="2800" i="1" dirty="0" err="1"/>
              <a:t>loveasca</a:t>
            </a:r>
            <a:r>
              <a:rPr lang="en-GB" sz="2800" i="1" dirty="0"/>
              <a:t> </a:t>
            </a:r>
            <a:r>
              <a:rPr lang="en-GB" sz="2800" i="1" dirty="0" err="1"/>
              <a:t>mingea</a:t>
            </a:r>
            <a:r>
              <a:rPr lang="en-GB" sz="2800" i="1" dirty="0"/>
              <a:t> cu impact maxim (</a:t>
            </a:r>
            <a:r>
              <a:rPr lang="en-GB" sz="2800" i="1" dirty="0" err="1"/>
              <a:t>Behm</a:t>
            </a:r>
            <a:r>
              <a:rPr lang="en-GB" sz="2800" i="1" dirty="0"/>
              <a:t> 1987).</a:t>
            </a:r>
          </a:p>
          <a:p>
            <a:pPr>
              <a:buNone/>
            </a:pPr>
            <a:endParaRPr lang="en-GB" dirty="0" smtClean="0"/>
          </a:p>
        </p:txBody>
      </p:sp>
      <p:pic>
        <p:nvPicPr>
          <p:cNvPr id="7170" name="Picture 2" descr="Image result for explosive sports tenn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2304256" cy="187220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Antrenarea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FORTEI EXPLOZIVE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32048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b="1" dirty="0" err="1" smtClean="0"/>
              <a:t>Antrenarea</a:t>
            </a:r>
            <a:r>
              <a:rPr lang="en-GB" b="1" dirty="0" smtClean="0"/>
              <a:t> </a:t>
            </a:r>
            <a:r>
              <a:rPr lang="en-GB" b="1" dirty="0" err="1" smtClean="0"/>
              <a:t>vitezei</a:t>
            </a:r>
            <a:r>
              <a:rPr lang="en-GB" b="1" dirty="0" smtClean="0"/>
              <a:t> de </a:t>
            </a:r>
            <a:r>
              <a:rPr lang="en-GB" b="1" dirty="0" err="1" smtClean="0"/>
              <a:t>contractie</a:t>
            </a:r>
            <a:r>
              <a:rPr lang="en-GB" b="1" dirty="0" smtClean="0"/>
              <a:t> + </a:t>
            </a:r>
            <a:r>
              <a:rPr lang="en-GB" b="1" dirty="0" err="1" smtClean="0"/>
              <a:t>cresterea</a:t>
            </a:r>
            <a:r>
              <a:rPr lang="en-GB" b="1" dirty="0" smtClean="0"/>
              <a:t> </a:t>
            </a:r>
            <a:r>
              <a:rPr lang="en-GB" b="1" dirty="0" err="1" smtClean="0"/>
              <a:t>vitezei</a:t>
            </a:r>
            <a:r>
              <a:rPr lang="en-GB" b="1" dirty="0" smtClean="0"/>
              <a:t> de </a:t>
            </a:r>
            <a:r>
              <a:rPr lang="en-GB" b="1" dirty="0" err="1" smtClean="0"/>
              <a:t>cooptare</a:t>
            </a:r>
            <a:r>
              <a:rPr lang="en-GB" b="1" dirty="0" smtClean="0"/>
              <a:t> a </a:t>
            </a:r>
            <a:r>
              <a:rPr lang="en-GB" b="1" dirty="0" err="1" smtClean="0"/>
              <a:t>fibrelor</a:t>
            </a:r>
            <a:endParaRPr lang="en-GB" b="1" dirty="0" smtClean="0"/>
          </a:p>
          <a:p>
            <a:r>
              <a:rPr lang="en-GB" sz="3000" b="1" i="1" dirty="0" err="1" smtClean="0"/>
              <a:t>Antrenament</a:t>
            </a:r>
            <a:r>
              <a:rPr lang="en-GB" sz="3000" b="1" i="1" dirty="0" smtClean="0"/>
              <a:t> </a:t>
            </a:r>
            <a:r>
              <a:rPr lang="en-GB" sz="3000" b="1" i="1" dirty="0" err="1" smtClean="0"/>
              <a:t>pilometric</a:t>
            </a:r>
            <a:r>
              <a:rPr lang="en-GB" sz="3000" i="1" dirty="0" smtClean="0"/>
              <a:t>: </a:t>
            </a:r>
            <a:r>
              <a:rPr lang="en-GB" sz="3000" i="1" dirty="0" err="1" smtClean="0"/>
              <a:t>exercitii</a:t>
            </a:r>
            <a:r>
              <a:rPr lang="en-GB" sz="3000" i="1" dirty="0" smtClean="0"/>
              <a:t> care </a:t>
            </a:r>
            <a:r>
              <a:rPr lang="en-GB" sz="3000" i="1" dirty="0" err="1" smtClean="0"/>
              <a:t>implica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miscari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explozive</a:t>
            </a:r>
            <a:r>
              <a:rPr lang="en-GB" sz="3000" i="1" dirty="0" smtClean="0"/>
              <a:t> ca </a:t>
            </a:r>
            <a:r>
              <a:rPr lang="en-GB" sz="3000" i="1" dirty="0" err="1" smtClean="0"/>
              <a:t>sariturile</a:t>
            </a:r>
            <a:r>
              <a:rPr lang="en-GB" sz="3000" i="1" dirty="0" smtClean="0"/>
              <a:t>, </a:t>
            </a:r>
            <a:r>
              <a:rPr lang="en-GB" sz="3000" i="1" dirty="0" err="1" smtClean="0"/>
              <a:t>pornind</a:t>
            </a:r>
            <a:r>
              <a:rPr lang="en-GB" sz="3000" i="1" dirty="0" smtClean="0"/>
              <a:t> de la o </a:t>
            </a:r>
            <a:r>
              <a:rPr lang="en-GB" sz="3000" i="1" dirty="0" err="1" smtClean="0"/>
              <a:t>contractie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excentrica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trecand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prin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cea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concentrica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astfel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incat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sa</a:t>
            </a:r>
            <a:r>
              <a:rPr lang="en-GB" sz="3000" i="1" dirty="0" smtClean="0"/>
              <a:t> se </a:t>
            </a:r>
            <a:r>
              <a:rPr lang="en-GB" sz="3000" i="1" dirty="0" err="1" smtClean="0"/>
              <a:t>dezvolte</a:t>
            </a:r>
            <a:r>
              <a:rPr lang="en-GB" sz="3000" i="1" dirty="0" smtClean="0"/>
              <a:t> </a:t>
            </a:r>
            <a:r>
              <a:rPr lang="en-GB" sz="3000" i="1" dirty="0" err="1" smtClean="0"/>
              <a:t>forta</a:t>
            </a:r>
            <a:r>
              <a:rPr lang="en-GB" sz="3000" i="1" dirty="0" smtClean="0"/>
              <a:t> maxima.</a:t>
            </a:r>
            <a:r>
              <a:rPr lang="en-GB" sz="2200" i="1" dirty="0" smtClean="0"/>
              <a:t> </a:t>
            </a:r>
            <a:r>
              <a:rPr lang="en-GB" sz="2400" i="1" dirty="0" smtClean="0"/>
              <a:t>(</a:t>
            </a:r>
            <a:r>
              <a:rPr lang="en-GB" sz="2400" i="1" dirty="0" err="1" smtClean="0"/>
              <a:t>ex:Roger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Federer</a:t>
            </a:r>
            <a:r>
              <a:rPr lang="en-GB" sz="2400" i="1" dirty="0" smtClean="0"/>
              <a:t>, 3-5 </a:t>
            </a:r>
            <a:r>
              <a:rPr lang="en-GB" sz="2400" i="1" dirty="0" err="1" smtClean="0"/>
              <a:t>reprize</a:t>
            </a:r>
            <a:r>
              <a:rPr lang="en-GB" sz="2400" i="1" dirty="0" smtClean="0"/>
              <a:t> de </a:t>
            </a:r>
            <a:r>
              <a:rPr lang="en-GB" sz="2400" i="1" dirty="0" err="1" smtClean="0"/>
              <a:t>sarituri</a:t>
            </a:r>
            <a:r>
              <a:rPr lang="en-GB" sz="2400" i="1" dirty="0" smtClean="0"/>
              <a:t> 1 </a:t>
            </a:r>
            <a:r>
              <a:rPr lang="en-GB" sz="2400" i="1" dirty="0" err="1" smtClean="0"/>
              <a:t>minut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apoi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pauza</a:t>
            </a:r>
            <a:r>
              <a:rPr lang="en-GB" sz="2400" i="1" dirty="0" smtClean="0"/>
              <a:t>, la </a:t>
            </a:r>
            <a:r>
              <a:rPr lang="en-GB" sz="2400" i="1" dirty="0" err="1" smtClean="0"/>
              <a:t>sfarsitul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antrenamentelor</a:t>
            </a:r>
            <a:r>
              <a:rPr lang="en-GB" sz="2400" i="1" dirty="0" smtClean="0"/>
              <a:t>)</a:t>
            </a:r>
          </a:p>
          <a:p>
            <a:r>
              <a:rPr lang="en-GB" sz="3000" b="1" i="1" dirty="0" err="1" smtClean="0"/>
              <a:t>Antrenamentul</a:t>
            </a:r>
            <a:r>
              <a:rPr lang="en-GB" sz="3000" b="1" i="1" dirty="0" smtClean="0"/>
              <a:t> </a:t>
            </a:r>
            <a:r>
              <a:rPr lang="en-GB" sz="3000" b="1" i="1" dirty="0" err="1"/>
              <a:t>pe</a:t>
            </a:r>
            <a:r>
              <a:rPr lang="en-GB" sz="3000" b="1" i="1" dirty="0"/>
              <a:t> </a:t>
            </a:r>
            <a:r>
              <a:rPr lang="en-GB" sz="3000" b="1" i="1" dirty="0" err="1"/>
              <a:t>intervale</a:t>
            </a:r>
            <a:r>
              <a:rPr lang="en-GB" sz="3000" b="1" i="1" dirty="0"/>
              <a:t> de mare </a:t>
            </a:r>
            <a:r>
              <a:rPr lang="en-GB" sz="3000" b="1" i="1" dirty="0" err="1"/>
              <a:t>intensitate</a:t>
            </a:r>
            <a:r>
              <a:rPr lang="en-GB" sz="3000" b="1" i="1" dirty="0"/>
              <a:t> </a:t>
            </a:r>
            <a:r>
              <a:rPr lang="en-GB" sz="2400" i="1" dirty="0" smtClean="0"/>
              <a:t>(ex: Serena Williams, </a:t>
            </a:r>
            <a:r>
              <a:rPr lang="en-GB" sz="2400" i="1" dirty="0"/>
              <a:t>un </a:t>
            </a:r>
            <a:r>
              <a:rPr lang="en-GB" sz="2400" i="1" dirty="0" err="1"/>
              <a:t>minut</a:t>
            </a:r>
            <a:r>
              <a:rPr lang="en-GB" sz="2400" i="1" dirty="0"/>
              <a:t> cu un </a:t>
            </a:r>
            <a:r>
              <a:rPr lang="en-GB" sz="2400" i="1" dirty="0" err="1" smtClean="0"/>
              <a:t>minut</a:t>
            </a:r>
            <a:r>
              <a:rPr lang="en-GB" sz="2400" i="1" dirty="0" smtClean="0"/>
              <a:t>). </a:t>
            </a:r>
            <a:endParaRPr lang="en-GB" sz="2400" i="1" dirty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6146" name="Picture 2" descr="Image result for plyometric exerc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60648"/>
            <a:ext cx="3168352" cy="19442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 err="1" smtClean="0"/>
              <a:t>Desi</a:t>
            </a:r>
            <a:r>
              <a:rPr lang="en-GB" sz="3200" dirty="0" smtClean="0"/>
              <a:t> </a:t>
            </a:r>
            <a:r>
              <a:rPr lang="en-GB" sz="3200" dirty="0" err="1" smtClean="0"/>
              <a:t>tenisul</a:t>
            </a:r>
            <a:r>
              <a:rPr lang="en-GB" sz="3200" dirty="0" smtClean="0"/>
              <a:t> </a:t>
            </a:r>
            <a:r>
              <a:rPr lang="en-GB" sz="3200" dirty="0" err="1" smtClean="0"/>
              <a:t>este</a:t>
            </a:r>
            <a:r>
              <a:rPr lang="en-GB" sz="3200" dirty="0" smtClean="0"/>
              <a:t> </a:t>
            </a:r>
            <a:r>
              <a:rPr lang="en-GB" sz="3200" dirty="0" err="1" smtClean="0"/>
              <a:t>caracterizat</a:t>
            </a:r>
            <a:r>
              <a:rPr lang="en-GB" sz="3200" dirty="0" smtClean="0"/>
              <a:t> de </a:t>
            </a:r>
            <a:r>
              <a:rPr lang="en-GB" sz="3200" dirty="0" err="1" smtClean="0"/>
              <a:t>perioade</a:t>
            </a:r>
            <a:r>
              <a:rPr lang="en-GB" sz="3200" dirty="0" smtClean="0"/>
              <a:t> de </a:t>
            </a:r>
            <a:r>
              <a:rPr lang="en-GB" sz="3200" dirty="0" err="1" smtClean="0"/>
              <a:t>efort</a:t>
            </a:r>
            <a:r>
              <a:rPr lang="en-GB" sz="3200" dirty="0" smtClean="0"/>
              <a:t> de </a:t>
            </a:r>
            <a:r>
              <a:rPr lang="en-GB" sz="3200" dirty="0" err="1" smtClean="0"/>
              <a:t>intensitate</a:t>
            </a:r>
            <a:r>
              <a:rPr lang="en-GB" sz="3200" dirty="0" smtClean="0"/>
              <a:t> </a:t>
            </a:r>
            <a:r>
              <a:rPr lang="en-GB" sz="3200" dirty="0" err="1" smtClean="0"/>
              <a:t>maximala</a:t>
            </a:r>
            <a:r>
              <a:rPr lang="en-GB" sz="3200" dirty="0" smtClean="0"/>
              <a:t> (</a:t>
            </a:r>
            <a:r>
              <a:rPr lang="en-GB" sz="3200" dirty="0" err="1" smtClean="0"/>
              <a:t>sustinute</a:t>
            </a:r>
            <a:r>
              <a:rPr lang="en-GB" sz="3200" dirty="0" smtClean="0"/>
              <a:t> de </a:t>
            </a:r>
            <a:r>
              <a:rPr lang="en-GB" sz="3200" dirty="0" err="1" smtClean="0"/>
              <a:t>mecanisme</a:t>
            </a:r>
            <a:r>
              <a:rPr lang="en-GB" sz="3200" dirty="0" smtClean="0"/>
              <a:t> anaerobe)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501008"/>
            <a:ext cx="8229600" cy="31565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err="1" smtClean="0"/>
              <a:t>este</a:t>
            </a:r>
            <a:r>
              <a:rPr lang="en-GB" dirty="0" smtClean="0"/>
              <a:t> </a:t>
            </a:r>
            <a:r>
              <a:rPr lang="en-GB" dirty="0" err="1"/>
              <a:t>considerat</a:t>
            </a:r>
            <a:r>
              <a:rPr lang="en-GB" dirty="0"/>
              <a:t> un sport </a:t>
            </a:r>
            <a:r>
              <a:rPr lang="en-GB" dirty="0" err="1" smtClean="0"/>
              <a:t>mixt</a:t>
            </a:r>
            <a:r>
              <a:rPr lang="en-GB" dirty="0" smtClean="0"/>
              <a:t>, </a:t>
            </a:r>
            <a:r>
              <a:rPr lang="en-GB" dirty="0" err="1" smtClean="0"/>
              <a:t>aerob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anaerob</a:t>
            </a:r>
            <a:r>
              <a:rPr lang="en-GB" dirty="0" smtClean="0"/>
              <a:t> </a:t>
            </a:r>
            <a:r>
              <a:rPr lang="en-GB" dirty="0" err="1" smtClean="0"/>
              <a:t>dar</a:t>
            </a:r>
            <a:r>
              <a:rPr lang="en-GB" dirty="0" smtClean="0"/>
              <a:t> </a:t>
            </a:r>
            <a:r>
              <a:rPr lang="en-GB" b="1" dirty="0" smtClean="0"/>
              <a:t>cu </a:t>
            </a:r>
            <a:r>
              <a:rPr lang="en-GB" b="1" dirty="0" err="1" smtClean="0"/>
              <a:t>predominanta</a:t>
            </a:r>
            <a:r>
              <a:rPr lang="en-GB" b="1" dirty="0" smtClean="0"/>
              <a:t> </a:t>
            </a:r>
            <a:r>
              <a:rPr lang="en-GB" b="1" dirty="0" err="1" smtClean="0"/>
              <a:t>efortului</a:t>
            </a:r>
            <a:r>
              <a:rPr lang="en-GB" b="1" dirty="0" smtClean="0"/>
              <a:t> </a:t>
            </a:r>
            <a:r>
              <a:rPr lang="en-GB" b="1" dirty="0" err="1" smtClean="0"/>
              <a:t>aerob</a:t>
            </a:r>
            <a:endParaRPr lang="en-GB" b="1" dirty="0" smtClean="0"/>
          </a:p>
          <a:p>
            <a:pPr algn="ctr">
              <a:buNone/>
            </a:pPr>
            <a:r>
              <a:rPr lang="en-GB" sz="2600" i="1" dirty="0" err="1"/>
              <a:t>Buonon</a:t>
            </a:r>
            <a:r>
              <a:rPr lang="en-GB" sz="2600" i="1" dirty="0"/>
              <a:t> et al, 1980 : </a:t>
            </a:r>
            <a:r>
              <a:rPr lang="en-GB" sz="2600" i="1" dirty="0" err="1"/>
              <a:t>Jucatorii</a:t>
            </a:r>
            <a:r>
              <a:rPr lang="en-GB" sz="2600" i="1" dirty="0"/>
              <a:t> de </a:t>
            </a:r>
            <a:r>
              <a:rPr lang="en-GB" sz="2600" i="1" dirty="0" err="1"/>
              <a:t>tenis</a:t>
            </a:r>
            <a:r>
              <a:rPr lang="en-GB" sz="2600" i="1" dirty="0"/>
              <a:t> au o capacitate de </a:t>
            </a:r>
            <a:r>
              <a:rPr lang="en-GB" sz="2600" i="1" dirty="0" err="1"/>
              <a:t>anduranta</a:t>
            </a:r>
            <a:r>
              <a:rPr lang="en-GB" sz="2600" i="1" dirty="0"/>
              <a:t> cardio-</a:t>
            </a:r>
            <a:r>
              <a:rPr lang="en-GB" sz="2600" i="1" dirty="0" err="1"/>
              <a:t>vasculara</a:t>
            </a:r>
            <a:r>
              <a:rPr lang="en-GB" sz="2600" i="1" dirty="0"/>
              <a:t> cu </a:t>
            </a:r>
            <a:r>
              <a:rPr lang="en-GB" sz="2600" i="1" dirty="0" err="1"/>
              <a:t>valori</a:t>
            </a:r>
            <a:r>
              <a:rPr lang="en-GB" sz="2600" i="1" dirty="0"/>
              <a:t> </a:t>
            </a:r>
            <a:r>
              <a:rPr lang="en-GB" sz="2600" i="1" dirty="0" err="1"/>
              <a:t>excelente</a:t>
            </a:r>
            <a:r>
              <a:rPr lang="en-GB" sz="2600" i="1" dirty="0"/>
              <a:t> (58 mlO2/min)</a:t>
            </a:r>
          </a:p>
        </p:txBody>
      </p:sp>
      <p:pic>
        <p:nvPicPr>
          <p:cNvPr id="4" name="Picture 2" descr="Image result for plyometric exerc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8640"/>
            <a:ext cx="6480720" cy="174955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De </a:t>
            </a:r>
            <a:r>
              <a:rPr lang="en-GB" dirty="0" err="1" smtClean="0"/>
              <a:t>ce</a:t>
            </a:r>
            <a:r>
              <a:rPr lang="en-GB" dirty="0" smtClean="0"/>
              <a:t> </a:t>
            </a:r>
            <a:r>
              <a:rPr lang="en-GB" dirty="0" err="1" smtClean="0"/>
              <a:t>este</a:t>
            </a:r>
            <a:r>
              <a:rPr lang="en-GB" dirty="0" smtClean="0"/>
              <a:t> </a:t>
            </a:r>
            <a:r>
              <a:rPr lang="en-GB" dirty="0" err="1" smtClean="0"/>
              <a:t>tenisul</a:t>
            </a:r>
            <a:r>
              <a:rPr lang="en-GB" dirty="0" smtClean="0"/>
              <a:t> un sport MIXT?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19672" y="1916832"/>
          <a:ext cx="6984776" cy="3561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 descr="C:\Users\Adela\Pictures\too much run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3" y="1"/>
            <a:ext cx="2623200" cy="1988839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2267744" y="5445224"/>
            <a:ext cx="5544616" cy="14127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VO2max, </a:t>
            </a:r>
            <a:r>
              <a:rPr lang="en-GB" b="1" dirty="0" err="1" smtClean="0"/>
              <a:t>reprezinta</a:t>
            </a:r>
            <a:r>
              <a:rPr lang="en-GB" b="1" dirty="0" smtClean="0"/>
              <a:t> </a:t>
            </a:r>
            <a:r>
              <a:rPr lang="en-GB" b="1" dirty="0" err="1" smtClean="0"/>
              <a:t>cantitatea</a:t>
            </a:r>
            <a:r>
              <a:rPr lang="en-GB" b="1" dirty="0" smtClean="0"/>
              <a:t> maxima de </a:t>
            </a:r>
            <a:r>
              <a:rPr lang="en-GB" b="1" dirty="0" err="1" smtClean="0"/>
              <a:t>oxigen</a:t>
            </a:r>
            <a:r>
              <a:rPr lang="en-GB" b="1" dirty="0" smtClean="0"/>
              <a:t> </a:t>
            </a:r>
            <a:r>
              <a:rPr lang="en-GB" b="1" dirty="0" err="1" smtClean="0"/>
              <a:t>pe</a:t>
            </a:r>
            <a:r>
              <a:rPr lang="en-GB" b="1" dirty="0" smtClean="0"/>
              <a:t> care o </a:t>
            </a:r>
            <a:r>
              <a:rPr lang="en-GB" b="1" dirty="0" err="1" smtClean="0"/>
              <a:t>poate</a:t>
            </a:r>
            <a:r>
              <a:rPr lang="en-GB" b="1" dirty="0" smtClean="0"/>
              <a:t> </a:t>
            </a:r>
            <a:r>
              <a:rPr lang="en-GB" b="1" dirty="0" err="1" smtClean="0"/>
              <a:t>furniza</a:t>
            </a:r>
            <a:r>
              <a:rPr lang="en-GB" b="1" dirty="0" smtClean="0"/>
              <a:t> </a:t>
            </a:r>
            <a:r>
              <a:rPr lang="en-GB" b="1" dirty="0" err="1" smtClean="0"/>
              <a:t>organismul</a:t>
            </a:r>
            <a:r>
              <a:rPr lang="en-GB" b="1" dirty="0" smtClean="0"/>
              <a:t> </a:t>
            </a:r>
            <a:r>
              <a:rPr lang="en-GB" b="1" dirty="0" err="1" smtClean="0"/>
              <a:t>musculaturii</a:t>
            </a:r>
            <a:endParaRPr lang="en-GB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 </a:t>
            </a:r>
            <a:r>
              <a:rPr lang="en-GB" dirty="0" err="1" smtClean="0"/>
              <a:t>retinut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err="1" smtClean="0"/>
              <a:t>Tenisul</a:t>
            </a:r>
            <a:r>
              <a:rPr lang="en-GB" dirty="0" smtClean="0"/>
              <a:t> are </a:t>
            </a:r>
            <a:r>
              <a:rPr lang="en-GB" dirty="0" err="1" smtClean="0"/>
              <a:t>componente</a:t>
            </a:r>
            <a:r>
              <a:rPr lang="en-GB" dirty="0" smtClean="0"/>
              <a:t> </a:t>
            </a:r>
            <a:r>
              <a:rPr lang="en-GB" dirty="0" err="1" smtClean="0"/>
              <a:t>atat</a:t>
            </a:r>
            <a:r>
              <a:rPr lang="en-GB" dirty="0" smtClean="0"/>
              <a:t> aerobe cat </a:t>
            </a:r>
            <a:r>
              <a:rPr lang="en-GB" dirty="0" err="1" smtClean="0"/>
              <a:t>si</a:t>
            </a:r>
            <a:r>
              <a:rPr lang="en-GB" dirty="0" smtClean="0"/>
              <a:t> anaerobe =&gt; </a:t>
            </a:r>
            <a:r>
              <a:rPr lang="en-GB" dirty="0" err="1" smtClean="0"/>
              <a:t>este</a:t>
            </a:r>
            <a:r>
              <a:rPr lang="en-GB" dirty="0" smtClean="0"/>
              <a:t> un sport </a:t>
            </a:r>
            <a:r>
              <a:rPr lang="en-GB" b="1" dirty="0" err="1" smtClean="0"/>
              <a:t>mixt</a:t>
            </a:r>
            <a:endParaRPr lang="en-GB" b="1" dirty="0" smtClean="0"/>
          </a:p>
          <a:p>
            <a:pPr algn="ctr">
              <a:buNone/>
            </a:pPr>
            <a:r>
              <a:rPr lang="en-GB" dirty="0" smtClean="0"/>
              <a:t>(cu </a:t>
            </a:r>
            <a:r>
              <a:rPr lang="en-GB" dirty="0" err="1" smtClean="0"/>
              <a:t>predominenta</a:t>
            </a:r>
            <a:r>
              <a:rPr lang="en-GB" dirty="0" smtClean="0"/>
              <a:t> </a:t>
            </a:r>
            <a:r>
              <a:rPr lang="en-GB" dirty="0" err="1" smtClean="0"/>
              <a:t>metabolismului</a:t>
            </a:r>
            <a:r>
              <a:rPr lang="en-GB" dirty="0" smtClean="0"/>
              <a:t> </a:t>
            </a:r>
            <a:r>
              <a:rPr lang="en-GB" dirty="0" err="1" smtClean="0"/>
              <a:t>aerob</a:t>
            </a:r>
            <a:r>
              <a:rPr lang="en-GB" dirty="0" smtClean="0"/>
              <a:t>)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5" name="Cube 4"/>
          <p:cNvSpPr/>
          <p:nvPr/>
        </p:nvSpPr>
        <p:spPr>
          <a:xfrm>
            <a:off x="899592" y="3861048"/>
            <a:ext cx="3960440" cy="1944216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EFORT AEROB </a:t>
            </a:r>
          </a:p>
          <a:p>
            <a:pPr algn="ctr"/>
            <a:r>
              <a:rPr lang="en-GB" dirty="0" err="1" smtClean="0"/>
              <a:t>anduranta</a:t>
            </a:r>
            <a:endParaRPr lang="en-GB" dirty="0"/>
          </a:p>
        </p:txBody>
      </p:sp>
      <p:sp>
        <p:nvSpPr>
          <p:cNvPr id="6" name="Cube 5"/>
          <p:cNvSpPr/>
          <p:nvPr/>
        </p:nvSpPr>
        <p:spPr>
          <a:xfrm>
            <a:off x="5076056" y="4005064"/>
            <a:ext cx="3240360" cy="1772816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EFORT ANAEROB</a:t>
            </a:r>
          </a:p>
          <a:p>
            <a:pPr algn="ctr"/>
            <a:r>
              <a:rPr lang="en-GB" dirty="0" err="1" smtClean="0"/>
              <a:t>Viteza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forta</a:t>
            </a:r>
            <a:r>
              <a:rPr lang="en-GB" dirty="0" smtClean="0"/>
              <a:t> </a:t>
            </a:r>
            <a:r>
              <a:rPr lang="en-GB" dirty="0" err="1" smtClean="0"/>
              <a:t>exploziva</a:t>
            </a:r>
            <a:endParaRPr lang="en-GB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MOBILITATEA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065315"/>
          </a:xfrm>
        </p:spPr>
        <p:txBody>
          <a:bodyPr/>
          <a:lstStyle/>
          <a:p>
            <a:r>
              <a:rPr lang="en-GB" dirty="0" err="1" smtClean="0"/>
              <a:t>poate</a:t>
            </a:r>
            <a:r>
              <a:rPr lang="en-GB" dirty="0" smtClean="0"/>
              <a:t> </a:t>
            </a:r>
            <a:r>
              <a:rPr lang="en-GB" dirty="0" err="1" smtClean="0"/>
              <a:t>compensa</a:t>
            </a:r>
            <a:r>
              <a:rPr lang="en-GB" dirty="0" smtClean="0"/>
              <a:t> </a:t>
            </a:r>
            <a:r>
              <a:rPr lang="en-GB" dirty="0" err="1" smtClean="0"/>
              <a:t>uneori</a:t>
            </a:r>
            <a:r>
              <a:rPr lang="en-GB" dirty="0" smtClean="0"/>
              <a:t> o </a:t>
            </a:r>
            <a:r>
              <a:rPr lang="en-GB" dirty="0" err="1" smtClean="0"/>
              <a:t>anvergura</a:t>
            </a:r>
            <a:r>
              <a:rPr lang="en-GB" dirty="0" smtClean="0"/>
              <a:t> mica </a:t>
            </a:r>
            <a:r>
              <a:rPr lang="en-GB" dirty="0" err="1" smtClean="0"/>
              <a:t>sau</a:t>
            </a:r>
            <a:r>
              <a:rPr lang="en-GB" dirty="0" smtClean="0"/>
              <a:t> </a:t>
            </a:r>
            <a:r>
              <a:rPr lang="en-GB" dirty="0" err="1" smtClean="0"/>
              <a:t>membrele</a:t>
            </a:r>
            <a:r>
              <a:rPr lang="en-GB" dirty="0" smtClean="0"/>
              <a:t> </a:t>
            </a:r>
            <a:r>
              <a:rPr lang="en-GB" dirty="0" err="1" smtClean="0"/>
              <a:t>inferioare</a:t>
            </a:r>
            <a:r>
              <a:rPr lang="en-GB" dirty="0" smtClean="0"/>
              <a:t> </a:t>
            </a:r>
            <a:r>
              <a:rPr lang="en-GB" dirty="0" err="1" smtClean="0"/>
              <a:t>mai</a:t>
            </a:r>
            <a:r>
              <a:rPr lang="en-GB" dirty="0" smtClean="0"/>
              <a:t> </a:t>
            </a:r>
            <a:r>
              <a:rPr lang="en-GB" dirty="0" err="1" smtClean="0"/>
              <a:t>scurte</a:t>
            </a:r>
            <a:endParaRPr lang="en-GB" dirty="0"/>
          </a:p>
        </p:txBody>
      </p:sp>
      <p:pic>
        <p:nvPicPr>
          <p:cNvPr id="49154" name="Picture 2" descr="Image result for tennis players fe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717032"/>
            <a:ext cx="3073524" cy="237626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9156" name="Picture 4" descr="Image result for tennis players fe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45024"/>
            <a:ext cx="3168352" cy="244827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9158" name="Picture 6" descr="Image result for tennis players fe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60648"/>
            <a:ext cx="3043039" cy="184785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ECHILIBRU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2976"/>
            <a:ext cx="4906888" cy="2913187"/>
          </a:xfrm>
        </p:spPr>
        <p:txBody>
          <a:bodyPr/>
          <a:lstStyle/>
          <a:p>
            <a:r>
              <a:rPr lang="en-GB" dirty="0" err="1" smtClean="0"/>
              <a:t>Antrenamentul</a:t>
            </a:r>
            <a:r>
              <a:rPr lang="en-GB" dirty="0" smtClean="0"/>
              <a:t> </a:t>
            </a:r>
            <a:r>
              <a:rPr lang="en-GB" dirty="0" err="1" smtClean="0"/>
              <a:t>picioarelor</a:t>
            </a:r>
            <a:endParaRPr lang="en-GB" dirty="0" smtClean="0"/>
          </a:p>
          <a:p>
            <a:r>
              <a:rPr lang="en-GB" dirty="0" err="1" smtClean="0"/>
              <a:t>Exercitii</a:t>
            </a:r>
            <a:r>
              <a:rPr lang="en-GB" dirty="0" smtClean="0"/>
              <a:t> de </a:t>
            </a:r>
            <a:r>
              <a:rPr lang="en-GB" dirty="0" err="1" smtClean="0"/>
              <a:t>ThaiChi</a:t>
            </a:r>
            <a:r>
              <a:rPr lang="en-GB" dirty="0" smtClean="0"/>
              <a:t>, arte </a:t>
            </a:r>
            <a:r>
              <a:rPr lang="en-GB" dirty="0" err="1" smtClean="0"/>
              <a:t>martiale</a:t>
            </a:r>
            <a:r>
              <a:rPr lang="en-GB" dirty="0" smtClean="0"/>
              <a:t> etc</a:t>
            </a:r>
            <a:endParaRPr lang="en-GB" dirty="0"/>
          </a:p>
        </p:txBody>
      </p:sp>
      <p:pic>
        <p:nvPicPr>
          <p:cNvPr id="4" name="Picture 2" descr="Image result for tennis play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04664"/>
            <a:ext cx="2376264" cy="2952328"/>
          </a:xfrm>
          <a:prstGeom prst="rect">
            <a:avLst/>
          </a:prstGeom>
          <a:noFill/>
        </p:spPr>
      </p:pic>
      <p:pic>
        <p:nvPicPr>
          <p:cNvPr id="53250" name="Picture 2" descr="Image result for tai ch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77072"/>
            <a:ext cx="2466975" cy="25922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5576" y="1628800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err="1" smtClean="0">
                <a:solidFill>
                  <a:srgbClr val="FFC000"/>
                </a:solidFill>
              </a:rPr>
              <a:t>Pentru</a:t>
            </a:r>
            <a:r>
              <a:rPr lang="en-GB" sz="3200" i="1" dirty="0" smtClean="0">
                <a:solidFill>
                  <a:srgbClr val="FFC000"/>
                </a:solidFill>
              </a:rPr>
              <a:t> </a:t>
            </a:r>
            <a:r>
              <a:rPr lang="en-GB" sz="3200" i="1" dirty="0" err="1" smtClean="0">
                <a:solidFill>
                  <a:srgbClr val="FFC000"/>
                </a:solidFill>
              </a:rPr>
              <a:t>imbunatatirea</a:t>
            </a:r>
            <a:r>
              <a:rPr lang="en-GB" sz="3200" i="1" dirty="0" smtClean="0">
                <a:solidFill>
                  <a:srgbClr val="FFC000"/>
                </a:solidFill>
              </a:rPr>
              <a:t> </a:t>
            </a:r>
            <a:r>
              <a:rPr lang="en-GB" sz="3200" i="1" dirty="0" err="1" smtClean="0">
                <a:solidFill>
                  <a:srgbClr val="FFC000"/>
                </a:solidFill>
              </a:rPr>
              <a:t>sa</a:t>
            </a:r>
            <a:r>
              <a:rPr lang="en-GB" sz="3200" i="1" dirty="0" smtClean="0">
                <a:solidFill>
                  <a:srgbClr val="FFC000"/>
                </a:solidFill>
              </a:rPr>
              <a:t> se </a:t>
            </a:r>
            <a:r>
              <a:rPr lang="en-GB" sz="3200" i="1" dirty="0" err="1" smtClean="0">
                <a:solidFill>
                  <a:srgbClr val="FFC000"/>
                </a:solidFill>
              </a:rPr>
              <a:t>recomanda</a:t>
            </a:r>
            <a:r>
              <a:rPr lang="en-GB" sz="3200" i="1" dirty="0" smtClean="0">
                <a:solidFill>
                  <a:srgbClr val="FFC000"/>
                </a:solidFill>
              </a:rPr>
              <a:t>:</a:t>
            </a:r>
            <a:endParaRPr lang="en-GB" sz="32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Aspectul</a:t>
            </a:r>
            <a:r>
              <a:rPr lang="en-GB" dirty="0" smtClean="0"/>
              <a:t> MENTAL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2400" dirty="0" err="1" smtClean="0"/>
              <a:t>Despre</a:t>
            </a:r>
            <a:r>
              <a:rPr lang="en-GB" sz="2400" dirty="0" smtClean="0"/>
              <a:t> </a:t>
            </a:r>
            <a:r>
              <a:rPr lang="en-GB" sz="2400" dirty="0" err="1" smtClean="0"/>
              <a:t>importanta</a:t>
            </a:r>
            <a:r>
              <a:rPr lang="en-GB" sz="2400" dirty="0" smtClean="0"/>
              <a:t> </a:t>
            </a:r>
            <a:r>
              <a:rPr lang="en-GB" sz="2400" dirty="0" err="1" smtClean="0"/>
              <a:t>psihicului</a:t>
            </a:r>
            <a:r>
              <a:rPr lang="en-GB" sz="2400" dirty="0" smtClean="0"/>
              <a:t> in </a:t>
            </a:r>
            <a:r>
              <a:rPr lang="en-GB" sz="2400" dirty="0" err="1" smtClean="0"/>
              <a:t>castigarea</a:t>
            </a:r>
            <a:r>
              <a:rPr lang="en-GB" sz="2400" dirty="0" smtClean="0"/>
              <a:t> </a:t>
            </a:r>
            <a:r>
              <a:rPr lang="en-GB" sz="2400" dirty="0" err="1" smtClean="0"/>
              <a:t>meciului</a:t>
            </a:r>
            <a:r>
              <a:rPr lang="en-GB" sz="2400" dirty="0" smtClean="0"/>
              <a:t>: </a:t>
            </a:r>
            <a:r>
              <a:rPr lang="en-GB" sz="2400" dirty="0" err="1" smtClean="0"/>
              <a:t>descrierea</a:t>
            </a:r>
            <a:r>
              <a:rPr lang="en-GB" sz="2400" dirty="0" smtClean="0"/>
              <a:t> </a:t>
            </a:r>
            <a:r>
              <a:rPr lang="en-GB" sz="2400" dirty="0" err="1" smtClean="0"/>
              <a:t>lui</a:t>
            </a:r>
            <a:r>
              <a:rPr lang="en-GB" sz="2400" dirty="0" smtClean="0"/>
              <a:t> Brad Gilbert de </a:t>
            </a:r>
            <a:r>
              <a:rPr lang="en-GB" sz="2400" dirty="0" err="1" smtClean="0"/>
              <a:t>catre</a:t>
            </a:r>
            <a:r>
              <a:rPr lang="en-GB" sz="2400" dirty="0" smtClean="0"/>
              <a:t> </a:t>
            </a:r>
            <a:r>
              <a:rPr lang="en-GB" sz="2400" dirty="0" err="1" smtClean="0"/>
              <a:t>antrenorul</a:t>
            </a:r>
            <a:r>
              <a:rPr lang="en-GB" sz="2400" dirty="0" smtClean="0"/>
              <a:t> </a:t>
            </a:r>
            <a:r>
              <a:rPr lang="en-GB" sz="2400" dirty="0" err="1" smtClean="0"/>
              <a:t>sau</a:t>
            </a:r>
            <a:r>
              <a:rPr lang="en-GB" sz="2400" dirty="0" smtClean="0"/>
              <a:t>: </a:t>
            </a:r>
          </a:p>
          <a:p>
            <a:pPr algn="ctr">
              <a:buNone/>
            </a:pPr>
            <a:r>
              <a:rPr lang="en-GB" i="1" dirty="0" smtClean="0"/>
              <a:t>"No forehand, no backhand, a weak serve, adequate volleys... wins matches."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2050" name="AutoShape 2" descr="Image result for brad gilbert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 descr="C:\Users\Adela\Pictures\tenis Brad gilbe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645024"/>
            <a:ext cx="2448272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7584" y="3140968"/>
            <a:ext cx="7272338" cy="327317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GB" dirty="0" smtClean="0"/>
              <a:t>    </a:t>
            </a:r>
            <a:r>
              <a:rPr lang="en-GB" dirty="0" smtClean="0">
                <a:solidFill>
                  <a:srgbClr val="00B0F0"/>
                </a:solidFill>
              </a:rPr>
              <a:t>Este important ca </a:t>
            </a:r>
            <a:r>
              <a:rPr lang="en-GB" dirty="0" err="1" smtClean="0">
                <a:solidFill>
                  <a:srgbClr val="00B0F0"/>
                </a:solidFill>
              </a:rPr>
              <a:t>jucatorul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sa-si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mentina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concentrarea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si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ramana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pozitiv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si</a:t>
            </a:r>
            <a:r>
              <a:rPr lang="en-GB" dirty="0" smtClean="0">
                <a:solidFill>
                  <a:srgbClr val="00B0F0"/>
                </a:solidFill>
              </a:rPr>
              <a:t> in </a:t>
            </a:r>
            <a:r>
              <a:rPr lang="en-GB" dirty="0" err="1" smtClean="0">
                <a:solidFill>
                  <a:srgbClr val="00B0F0"/>
                </a:solidFill>
              </a:rPr>
              <a:t>momentele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tensionate</a:t>
            </a:r>
            <a:r>
              <a:rPr lang="en-GB" dirty="0" smtClean="0">
                <a:solidFill>
                  <a:srgbClr val="00B0F0"/>
                </a:solidFill>
              </a:rPr>
              <a:t> ale </a:t>
            </a:r>
            <a:r>
              <a:rPr lang="en-GB" dirty="0" err="1" smtClean="0">
                <a:solidFill>
                  <a:srgbClr val="00B0F0"/>
                </a:solidFill>
              </a:rPr>
              <a:t>jocului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prin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separarea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jocului</a:t>
            </a:r>
            <a:r>
              <a:rPr lang="en-GB" dirty="0" smtClean="0">
                <a:solidFill>
                  <a:srgbClr val="00B0F0"/>
                </a:solidFill>
              </a:rPr>
              <a:t> de </a:t>
            </a:r>
            <a:r>
              <a:rPr lang="en-GB" dirty="0" err="1" smtClean="0">
                <a:solidFill>
                  <a:srgbClr val="00B0F0"/>
                </a:solidFill>
              </a:rPr>
              <a:t>evaluarea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sa</a:t>
            </a:r>
            <a:endParaRPr lang="en-GB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Yogi Berra:</a:t>
            </a:r>
          </a:p>
          <a:p>
            <a:pPr algn="ctr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"You can't think and play baseball at the same time.“</a:t>
            </a:r>
          </a:p>
        </p:txBody>
      </p:sp>
      <p:pic>
        <p:nvPicPr>
          <p:cNvPr id="56322" name="Picture 2" descr="Image result for yogi ber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6192688" cy="24482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Multumesc</a:t>
            </a:r>
            <a:r>
              <a:rPr lang="en-GB" dirty="0" smtClean="0"/>
              <a:t>!</a:t>
            </a:r>
            <a:endParaRPr lang="en-GB" dirty="0"/>
          </a:p>
        </p:txBody>
      </p:sp>
      <p:pic>
        <p:nvPicPr>
          <p:cNvPr id="51204" name="Picture 4" descr="Image result for explosive sports tenn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628800"/>
            <a:ext cx="5616624" cy="45365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7543</TotalTime>
  <Words>1906</Words>
  <Application>Microsoft Office PowerPoint</Application>
  <PresentationFormat>On-screen Show (4:3)</PresentationFormat>
  <Paragraphs>240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Trek</vt:lpstr>
      <vt:lpstr>Elemente ale Macromodelului Biologic</vt:lpstr>
      <vt:lpstr>Biotipul constitutional  Macromodelul biologic al performerului</vt:lpstr>
      <vt:lpstr>Selectia medico-sportiva “Identificarea talentelor” criterii</vt:lpstr>
      <vt:lpstr>Macromodelul Performerului in Tenis</vt:lpstr>
      <vt:lpstr>Biotipul in tenisul modern</vt:lpstr>
      <vt:lpstr>PARAMETRII ANTROPOMETRICI </vt:lpstr>
      <vt:lpstr>Parametri  Antropometrici</vt:lpstr>
      <vt:lpstr>STATURA    </vt:lpstr>
      <vt:lpstr>Biotip Tenis: Statura INALTA</vt:lpstr>
      <vt:lpstr>De ce o Talie INALTA?</vt:lpstr>
      <vt:lpstr>“Puterea loviturilor si a serviciului creste de la an la an atat datorita  tehnici lor avansate de antrenament dar si staturii din ce in ce mai mari.” </vt:lpstr>
      <vt:lpstr>Statura </vt:lpstr>
      <vt:lpstr>FACTORI DE MEDIU  cu influenta asupra staturii copiilor</vt:lpstr>
      <vt:lpstr>Biotip Tenis: MEMBRELE SUPERIOARE</vt:lpstr>
      <vt:lpstr>ANVERGURA lungimea membrelor superioare</vt:lpstr>
      <vt:lpstr>Biotip Tenis Membre superioare</vt:lpstr>
      <vt:lpstr>Biotip Tenis  PALME</vt:lpstr>
      <vt:lpstr>ANTEBRATE si BRATE</vt:lpstr>
      <vt:lpstr>Cel mai puternic serviciu conform Guinness World records</vt:lpstr>
      <vt:lpstr>Antrenament de dezvoltare a fortelor membrelor superioare</vt:lpstr>
      <vt:lpstr>Biotip tenis: BUST scurt =&gt; MEMBRELE INFERIOARE lungi</vt:lpstr>
      <vt:lpstr>MEMBRELE INFERIOARE </vt:lpstr>
      <vt:lpstr>MEMBRELE INFERIOARE</vt:lpstr>
      <vt:lpstr>MEMBRELE INFERIOARE</vt:lpstr>
      <vt:lpstr>MEMBRELE INFERIOARE</vt:lpstr>
      <vt:lpstr>TRUNCHIUL</vt:lpstr>
      <vt:lpstr>Prevenirea durerilor de spate si a herniilor de disc</vt:lpstr>
      <vt:lpstr>ATENTIE!</vt:lpstr>
      <vt:lpstr>GREUTATEA formule de calcul al greutatii optime</vt:lpstr>
      <vt:lpstr>EVOLUTIA GREUTATII</vt:lpstr>
      <vt:lpstr>COMPOZITIA CORPORALA</vt:lpstr>
      <vt:lpstr>MASURAREA TESUTULUI ADIPOS</vt:lpstr>
      <vt:lpstr>COMPOZITIA CORPORALA</vt:lpstr>
      <vt:lpstr>Compozitia corporala in diferite probe sportive</vt:lpstr>
      <vt:lpstr>Calitatile biomotrice necesare in tenis </vt:lpstr>
      <vt:lpstr>Ce face diferenta dintre un maratonist si un alergator de viteza?</vt:lpstr>
      <vt:lpstr>EFORTUL AEROB caracteristici</vt:lpstr>
      <vt:lpstr>EFORTUL ANAEROB caracteristici</vt:lpstr>
      <vt:lpstr>CALITATI BIOMOTRICE “anaerobe”</vt:lpstr>
      <vt:lpstr>Antrenarea  FORTEI EXPLOZIVE</vt:lpstr>
      <vt:lpstr>Desi tenisul este caracterizat de perioade de efort de intensitate maximala (sustinute de mecanisme anaerobe)</vt:lpstr>
      <vt:lpstr>De ce este tenisul un sport MIXT?</vt:lpstr>
      <vt:lpstr>De retinut!</vt:lpstr>
      <vt:lpstr>MOBILITATEA</vt:lpstr>
      <vt:lpstr>ECHILIBRU</vt:lpstr>
      <vt:lpstr>Aspectul MENTAL </vt:lpstr>
      <vt:lpstr>Slide 47</vt:lpstr>
      <vt:lpstr>Multumesc!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Elemente ale Macromodelului Biologic</dc:title>
  <dc:creator>Adela</dc:creator>
  <cp:lastModifiedBy>macca</cp:lastModifiedBy>
  <cp:revision>39</cp:revision>
  <dcterms:created xsi:type="dcterms:W3CDTF">2016-05-06T06:24:51Z</dcterms:created>
  <dcterms:modified xsi:type="dcterms:W3CDTF">2016-05-20T10:44:23Z</dcterms:modified>
</cp:coreProperties>
</file>